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89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1" r:id="rId16"/>
    <p:sldId id="272" r:id="rId17"/>
    <p:sldId id="275" r:id="rId18"/>
    <p:sldId id="276" r:id="rId19"/>
    <p:sldId id="277" r:id="rId20"/>
    <p:sldId id="278" r:id="rId21"/>
    <p:sldId id="290" r:id="rId22"/>
    <p:sldId id="284" r:id="rId23"/>
    <p:sldId id="279" r:id="rId24"/>
    <p:sldId id="280" r:id="rId25"/>
    <p:sldId id="285" r:id="rId26"/>
    <p:sldId id="281" r:id="rId27"/>
    <p:sldId id="282" r:id="rId28"/>
    <p:sldId id="286" r:id="rId29"/>
    <p:sldId id="287" r:id="rId30"/>
    <p:sldId id="283" r:id="rId31"/>
    <p:sldId id="288" r:id="rId3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3479"/>
    <a:srgbClr val="002879"/>
    <a:srgbClr val="002060"/>
    <a:srgbClr val="1B44A7"/>
    <a:srgbClr val="25308C"/>
    <a:srgbClr val="007CA0"/>
    <a:srgbClr val="3041BE"/>
    <a:srgbClr val="163E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>
        <p:scale>
          <a:sx n="115" d="100"/>
          <a:sy n="115" d="100"/>
        </p:scale>
        <p:origin x="47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E711D8-09EA-614C-BE4E-DE54941884E8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56B3F3-6046-5E4A-9E4F-6BC270BA2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52707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56B3F3-6046-5E4A-9E4F-6BC270BA26CE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7564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56B3F3-6046-5E4A-9E4F-6BC270BA26CE}" type="slidenum">
              <a:rPr lang="ru-RU" smtClean="0"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1071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ADE386-7937-3982-DBB9-F038DF7089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A60D711-5E73-C136-7610-F8D403699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0E2E512-58BC-FECE-2614-C32919857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DA38AE-5EAE-C479-C51A-13053919B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954D2C-B6D4-F2EA-8B74-45FF6F04A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1422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BC10FB-8F49-B578-F28F-3B8690E95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90834F6-2506-972C-C9C6-796A3A865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0EA3C9-946E-3EF2-39BC-719865542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8D8139-CD39-B82D-48BE-1501E4EF9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3C30D50-97DF-5665-6F69-B3A0AF585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69211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1D27A55-B78E-3F90-AAE8-CD8A1C04C2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58170B-EED2-94BB-E70B-A91934D39A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730B099-3ECD-7CCE-D85F-05E24BD18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21854E-C3C1-C918-1129-456546914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6AA4B6D-015F-6E47-1BAD-5ADD5E03D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4393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6EA3C0-C36D-D386-133E-8393F78E0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E3562A-0400-5086-C0C7-03097A825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A4D0282-2D3F-1767-1CE5-4A7905F74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5E7A070-46AF-E05C-CE6A-71CF90A16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51FDB9E-2916-C3BC-B39F-A09FDDFAA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2011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7ACF1B-3198-F009-44CA-A444E2F966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5A7F618-C8E9-450A-8DCF-EBC3CDB25D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C2EC6D-BCEA-A436-339C-807DA4C3E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05DBA26-2F58-D03B-FBEC-54F79788C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A227736-791B-3552-FAE3-59857E675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4637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7169A3-2E64-BDC2-FB83-30EE6530D8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0B761B-7BAE-90D2-1D54-B767737556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6CF5B38-6E9C-53D6-17BD-821FE36E53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C583CA9-1A6A-D3A4-C151-0A4FC45AC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34BA51C-E18A-C8ED-41E3-54643C113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FA9092-1F4B-25FD-D76A-C9F4FE9DB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5874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9B1DEE-E453-D899-821E-44ECF7191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80639E-D0E1-AB89-DA53-6BA78F7B5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E1E17FB-E4FF-7F1F-EF47-E5F770118D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872D2C9-5D2C-5CAD-52C9-933B422CD0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94AF0E3-9AC5-A52A-BED4-167991877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2475A97-7F42-8EE3-2F57-CC0E3D2B0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109F486-8E07-ACA2-179E-46826ECF0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90D8F66-78ED-EB0B-37FA-199D488CF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425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057D20-EE56-E4E3-AA0C-4F7F82B8D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CF2BE87-9399-04AE-BD68-C714B393D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82F4BBC-AB89-B1D1-5460-BBABA66BD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CF1B850-D861-4C76-B894-B12302D4B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4889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C5CD14E-CBFF-6471-12AF-D042B862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314EF0C-8F94-D72F-E508-111CE08D2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91F9C95-58BB-495C-9D4D-9B0C10AEB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086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48EFA2-AF65-6609-684A-CB1609B96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D6DBD3-591F-94F3-3088-BF3E063E4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4140542-D6F0-761C-C143-F1F711B7C3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3B97AD2-C81A-FBF5-ECC4-58F2CC3E1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DC19C23-458B-F4C6-1302-8C1CECAE4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570096-FD0F-4398-F5CF-DDAF115BC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50655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0CDD94-DA17-3CA4-D3B7-AE800C0CF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3296322-A9D0-CF0C-0A2D-9BBE95D5DF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0E3EDBA-7E7D-2D00-35D8-11F3605B8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C6C9539-422D-E3B2-E59A-B0D3E29D3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BCDD455-6725-A8C6-B56F-8450D299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B26D222-52F8-859D-1663-A7F1F4753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8143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3FB98C2-FD90-C57D-BFE2-5B24169EA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DB577F4-E7D6-F7D4-A3A4-C41BA4467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3CBC271-1DAC-461D-15D9-A6C34AE8A3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255A4B-7FF7-DA4D-9533-84EBBF598C1B}" type="datetimeFigureOut">
              <a:rPr lang="ru-RU" smtClean="0"/>
              <a:t>22.06.2025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CCF9CBF-5E6F-2F3E-FBC9-AD506A724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783ABD-92A5-79BF-1723-2183D88AA3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EC9733-0C17-184D-A36C-4517F9457B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510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5AFB1E-9FFD-DE6C-689D-BD1900059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3F92E9-514B-CCCA-EC8A-3700DA850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0653" y="5390460"/>
            <a:ext cx="9922565" cy="1603375"/>
          </a:xfrm>
        </p:spPr>
        <p:txBody>
          <a:bodyPr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bg2">
                    <a:lumMod val="25000"/>
                  </a:schemeClr>
                </a:solidFill>
                <a:latin typeface="Spectral"/>
                <a:ea typeface="Spectral"/>
                <a:cs typeface="Spectral"/>
                <a:sym typeface="Spectral"/>
              </a:rPr>
              <a:t>Работу выполняли: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chemeClr val="bg2">
                    <a:lumMod val="25000"/>
                  </a:schemeClr>
                </a:solidFill>
                <a:latin typeface="Spectral"/>
                <a:ea typeface="Spectral"/>
                <a:cs typeface="Spectral"/>
                <a:sym typeface="Spectral"/>
              </a:rPr>
              <a:t>Ефимов Тимофей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err="1">
                <a:solidFill>
                  <a:schemeClr val="bg2">
                    <a:lumMod val="25000"/>
                  </a:schemeClr>
                </a:solidFill>
                <a:latin typeface="Spectral"/>
                <a:ea typeface="Spectral"/>
                <a:cs typeface="Spectral"/>
                <a:sym typeface="Spectral"/>
              </a:rPr>
              <a:t>Хисамутдинова</a:t>
            </a:r>
            <a:r>
              <a:rPr lang="ru-RU" sz="1800" dirty="0">
                <a:solidFill>
                  <a:schemeClr val="bg2">
                    <a:lumMod val="25000"/>
                  </a:schemeClr>
                </a:solidFill>
                <a:latin typeface="Spectral"/>
                <a:ea typeface="Spectral"/>
                <a:cs typeface="Spectral"/>
                <a:sym typeface="Spectral"/>
              </a:rPr>
              <a:t> Эмилия 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 err="1">
                <a:solidFill>
                  <a:schemeClr val="bg2">
                    <a:lumMod val="25000"/>
                  </a:schemeClr>
                </a:solidFill>
                <a:latin typeface="Spectral"/>
                <a:ea typeface="Spectral"/>
                <a:cs typeface="Spectral"/>
                <a:sym typeface="Spectral"/>
              </a:rPr>
              <a:t>Могушкова</a:t>
            </a:r>
            <a:r>
              <a:rPr lang="ru-RU" sz="1800" dirty="0">
                <a:solidFill>
                  <a:schemeClr val="bg2">
                    <a:lumMod val="25000"/>
                  </a:schemeClr>
                </a:solidFill>
                <a:latin typeface="Spectral"/>
                <a:ea typeface="Spectral"/>
                <a:cs typeface="Spectral"/>
                <a:sym typeface="Spectral"/>
              </a:rPr>
              <a:t> Фатима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98C253-EB95-015E-7D73-36D744051D20}"/>
              </a:ext>
            </a:extLst>
          </p:cNvPr>
          <p:cNvSpPr txBox="1"/>
          <p:nvPr/>
        </p:nvSpPr>
        <p:spPr>
          <a:xfrm>
            <a:off x="1975172" y="3346842"/>
            <a:ext cx="85998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3600" dirty="0">
                <a:solidFill>
                  <a:srgbClr val="007CA0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Моделирование организации “Управление внешних коммуникаций  Министерства экономики Российской Федерации” </a:t>
            </a:r>
            <a:endParaRPr lang="ru-RU" sz="3600" dirty="0">
              <a:solidFill>
                <a:srgbClr val="007CA0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</p:txBody>
      </p:sp>
      <p:pic>
        <p:nvPicPr>
          <p:cNvPr id="5" name="Google Shape;57;p13">
            <a:extLst>
              <a:ext uri="{FF2B5EF4-FFF2-40B4-BE49-F238E27FC236}">
                <a16:creationId xmlns:a16="http://schemas.microsoft.com/office/drawing/2014/main" id="{EAEC5DAE-77A5-63D0-2ED5-18931A4A93E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1"/>
            <a:ext cx="12192001" cy="29684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028429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BAD98E5-A45F-3591-C3D9-CD5129BEC23D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65B241A2-73F2-7870-3AE3-124A621A7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A7DE040F-C5CB-1E0D-4DB7-239B20EF24E4}"/>
              </a:ext>
            </a:extLst>
          </p:cNvPr>
          <p:cNvSpPr/>
          <p:nvPr/>
        </p:nvSpPr>
        <p:spPr>
          <a:xfrm>
            <a:off x="696005" y="1371600"/>
            <a:ext cx="5090198" cy="5486400"/>
          </a:xfrm>
          <a:prstGeom prst="roundRect">
            <a:avLst/>
          </a:prstGeom>
          <a:solidFill>
            <a:schemeClr val="bg2"/>
          </a:solidFill>
          <a:ln w="28575"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6370AEF1-0F71-3466-145D-2D97552DA036}"/>
              </a:ext>
            </a:extLst>
          </p:cNvPr>
          <p:cNvSpPr/>
          <p:nvPr/>
        </p:nvSpPr>
        <p:spPr>
          <a:xfrm>
            <a:off x="6095999" y="1342745"/>
            <a:ext cx="5090198" cy="5486400"/>
          </a:xfrm>
          <a:prstGeom prst="roundRect">
            <a:avLst/>
          </a:prstGeom>
          <a:solidFill>
            <a:schemeClr val="bg2"/>
          </a:solidFill>
          <a:ln w="28575"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7D0838-5EBA-3C24-2B5F-322EF733BB29}"/>
              </a:ext>
            </a:extLst>
          </p:cNvPr>
          <p:cNvSpPr txBox="1"/>
          <p:nvPr/>
        </p:nvSpPr>
        <p:spPr>
          <a:xfrm>
            <a:off x="2744599" y="1404922"/>
            <a:ext cx="9930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25308C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ST</a:t>
            </a:r>
            <a:endParaRPr lang="ru-RU" sz="4800" dirty="0">
              <a:solidFill>
                <a:srgbClr val="25308C"/>
              </a:solidFill>
              <a:cs typeface="Apple Chancery" panose="03020702040506060504" pitchFamily="66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3E55F0-9917-5E8D-B814-341BE9AAC1D9}"/>
              </a:ext>
            </a:extLst>
          </p:cNvPr>
          <p:cNvSpPr txBox="1"/>
          <p:nvPr/>
        </p:nvSpPr>
        <p:spPr>
          <a:xfrm>
            <a:off x="7981531" y="1412417"/>
            <a:ext cx="131913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25308C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WT</a:t>
            </a:r>
            <a:endParaRPr lang="ru-RU" sz="4800" dirty="0">
              <a:solidFill>
                <a:srgbClr val="25308C"/>
              </a:solidFill>
              <a:cs typeface="Apple Chancery" panose="03020702040506060504" pitchFamily="66" charset="-79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DB61AD-7EFF-1CBD-3F94-F5D431642A09}"/>
              </a:ext>
            </a:extLst>
          </p:cNvPr>
          <p:cNvSpPr txBox="1"/>
          <p:nvPr/>
        </p:nvSpPr>
        <p:spPr>
          <a:xfrm>
            <a:off x="1068605" y="2202191"/>
            <a:ext cx="4257207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1.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Размещение информации и материалов управления на</a:t>
            </a:r>
            <a:endParaRPr lang="en-US" sz="2400" dirty="0">
              <a:effectLst/>
              <a:latin typeface="Times New Roman" panose="02020603050405020304" pitchFamily="18" charset="0"/>
              <a:ea typeface="Times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государственных сервисах </a:t>
            </a:r>
            <a:endParaRPr lang="en-US" sz="2400" dirty="0">
              <a:effectLst/>
              <a:latin typeface="Times New Roman" panose="02020603050405020304" pitchFamily="18" charset="0"/>
              <a:ea typeface="Times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(S3T1)</a:t>
            </a:r>
            <a:endParaRPr lang="ru-RU" sz="24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2400" dirty="0">
                <a:latin typeface="Times New Roman" panose="02020603050405020304" pitchFamily="18" charset="0"/>
                <a:ea typeface="Times" panose="02020603050405020304" pitchFamily="18" charset="0"/>
              </a:rPr>
              <a:t>2.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Использование</a:t>
            </a:r>
            <a:r>
              <a:rPr lang="en-US" sz="2400" dirty="0">
                <a:latin typeface="Times New Roman" panose="02020603050405020304" pitchFamily="18" charset="0"/>
                <a:ea typeface="Times" panose="02020603050405020304" pitchFamily="18" charset="0"/>
              </a:rPr>
              <a:t>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инфографики, видеороликов и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других визуальных форматов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для упрощения восприятия</a:t>
            </a:r>
            <a:r>
              <a:rPr lang="en-US" sz="2400" dirty="0">
                <a:latin typeface="Times New Roman" panose="02020603050405020304" pitchFamily="18" charset="0"/>
                <a:ea typeface="Times" panose="02020603050405020304" pitchFamily="18" charset="0"/>
              </a:rPr>
              <a:t>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сложной информации</a:t>
            </a:r>
            <a:r>
              <a:rPr lang="en-US" sz="2400" dirty="0">
                <a:latin typeface="Times New Roman" panose="02020603050405020304" pitchFamily="18" charset="0"/>
                <a:ea typeface="Times" panose="02020603050405020304" pitchFamily="18" charset="0"/>
              </a:rPr>
              <a:t>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(T3S3S5) </a:t>
            </a:r>
            <a:endParaRPr lang="ru-RU" sz="24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29B57B-F8A3-B1DE-131C-236645639B6E}"/>
              </a:ext>
            </a:extLst>
          </p:cNvPr>
          <p:cNvSpPr txBox="1"/>
          <p:nvPr/>
        </p:nvSpPr>
        <p:spPr>
          <a:xfrm>
            <a:off x="6441158" y="2202191"/>
            <a:ext cx="4602844" cy="334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1.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Участие в форумах и общественных мероприятиях(T3W7)</a:t>
            </a:r>
            <a:endParaRPr lang="ru-RU" sz="24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2.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Добавление интерактивного контента(W7T3)</a:t>
            </a:r>
            <a:endParaRPr lang="ru-RU" sz="24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en-US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3. </a:t>
            </a:r>
            <a:r>
              <a:rPr lang="ru-RU" sz="24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Ускорение донесения информации до аудитории(W3T3)</a:t>
            </a:r>
            <a:endParaRPr lang="ru-RU" sz="24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72FD20-0795-A41C-870D-522C0A3199D2}"/>
              </a:ext>
            </a:extLst>
          </p:cNvPr>
          <p:cNvSpPr txBox="1"/>
          <p:nvPr/>
        </p:nvSpPr>
        <p:spPr>
          <a:xfrm>
            <a:off x="4410768" y="297961"/>
            <a:ext cx="6115986" cy="5386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900" b="1" dirty="0">
                <a:solidFill>
                  <a:schemeClr val="bg1"/>
                </a:solidFill>
                <a:latin typeface="Spectral"/>
                <a:ea typeface="Spectral"/>
                <a:cs typeface="Spectral"/>
                <a:sym typeface="Spectral"/>
              </a:rPr>
              <a:t>ПОЭЛЕМЕНТНЫЙ </a:t>
            </a:r>
            <a:r>
              <a:rPr lang="en" sz="2900" b="1" dirty="0">
                <a:solidFill>
                  <a:schemeClr val="bg1"/>
                </a:solidFill>
                <a:latin typeface="Spectral"/>
                <a:ea typeface="Spectral"/>
                <a:cs typeface="Spectral"/>
                <a:sym typeface="Spectral"/>
              </a:rPr>
              <a:t>SWOT</a:t>
            </a:r>
            <a:endParaRPr lang="ru-RU" sz="29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5B6331-3BB0-9B53-33E0-93BDB19AE3D3}"/>
              </a:ext>
            </a:extLst>
          </p:cNvPr>
          <p:cNvSpPr txBox="1"/>
          <p:nvPr/>
        </p:nvSpPr>
        <p:spPr>
          <a:xfrm>
            <a:off x="11495993" y="6449507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30698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Объект 9" descr="Изображение выглядит как текст, линия, диаграмма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C81D7A92-7564-6E2B-844E-345A69B203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6769" y="1122045"/>
            <a:ext cx="11473395" cy="5834562"/>
          </a:xfrm>
        </p:spPr>
      </p:pic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F60FE031-4F1D-2EFE-848F-38487E487B3A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50ABB7-3A37-2B3C-6F67-393F58F49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5818" y="168680"/>
            <a:ext cx="10515600" cy="1325563"/>
          </a:xfrm>
        </p:spPr>
        <p:txBody>
          <a:bodyPr/>
          <a:lstStyle/>
          <a:p>
            <a:r>
              <a:rPr lang="ru-RU" sz="360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Дерево целей</a:t>
            </a:r>
            <a:br>
              <a:rPr lang="ru-RU" sz="1800" b="1" dirty="0">
                <a:effectLst/>
                <a:latin typeface="Times" panose="02020603050405020304" pitchFamily="18" charset="0"/>
              </a:rPr>
            </a:br>
            <a:endParaRPr lang="ru-RU" dirty="0"/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CC8CE254-DB8C-C76A-7092-B9A2DD55DC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0A2030-C2CD-E33C-D574-8381EB655212}"/>
              </a:ext>
            </a:extLst>
          </p:cNvPr>
          <p:cNvSpPr txBox="1"/>
          <p:nvPr/>
        </p:nvSpPr>
        <p:spPr>
          <a:xfrm>
            <a:off x="11489635" y="6319988"/>
            <a:ext cx="702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339734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36055F0-2A45-1DB3-7896-F56596A64B7F}"/>
              </a:ext>
            </a:extLst>
          </p:cNvPr>
          <p:cNvSpPr/>
          <p:nvPr/>
        </p:nvSpPr>
        <p:spPr>
          <a:xfrm rot="16200000">
            <a:off x="5528734" y="-5528734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6F424D-E967-CE72-A3A9-13E2C4AE1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5840" y="-95516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VAD-</a:t>
            </a:r>
            <a:r>
              <a:rPr lang="ru-RU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</a:t>
            </a: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7B738EE-A0E1-F11A-6257-59B931E8A5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458173-9D9B-A67C-0583-1E4BB8A4CA80}"/>
              </a:ext>
            </a:extLst>
          </p:cNvPr>
          <p:cNvSpPr txBox="1"/>
          <p:nvPr/>
        </p:nvSpPr>
        <p:spPr>
          <a:xfrm>
            <a:off x="11423374" y="6299008"/>
            <a:ext cx="431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12</a:t>
            </a:r>
          </a:p>
        </p:txBody>
      </p:sp>
      <p:pic>
        <p:nvPicPr>
          <p:cNvPr id="18" name="Объект 17" descr="Изображение выглядит как текст, снимок экрана, Шрифт, линия&#10;&#10;Автоматически созданное описание">
            <a:extLst>
              <a:ext uri="{FF2B5EF4-FFF2-40B4-BE49-F238E27FC236}">
                <a16:creationId xmlns:a16="http://schemas.microsoft.com/office/drawing/2014/main" id="{1C3B3EAB-4636-7742-093E-AB1E9EC85D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71735" y="1435100"/>
            <a:ext cx="9648530" cy="4729163"/>
          </a:xfrm>
        </p:spPr>
      </p:pic>
    </p:spTree>
    <p:extLst>
      <p:ext uri="{BB962C8B-B14F-4D97-AF65-F5344CB8AC3E}">
        <p14:creationId xmlns:p14="http://schemas.microsoft.com/office/powerpoint/2010/main" val="4131022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F8D7983-20FA-B7FF-CB51-80DB14798E7D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874704-AB03-14D7-D6C9-5977A20A0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3250" y="-95516"/>
            <a:ext cx="10515600" cy="1325563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Выбор приоритетных бизнес-процессов</a:t>
            </a: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Объект 6" descr="Изображение выглядит как текст, снимок экрана, число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A480ECED-8A21-65A2-8F45-04D4F94BD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803" y="1831773"/>
            <a:ext cx="12072531" cy="4224253"/>
          </a:xfrm>
        </p:spPr>
      </p:pic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8988DF7-0B1C-621C-2774-AD82C7221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539D75-BD6D-9B3B-CC63-19ACB20B7C43}"/>
              </a:ext>
            </a:extLst>
          </p:cNvPr>
          <p:cNvSpPr txBox="1"/>
          <p:nvPr/>
        </p:nvSpPr>
        <p:spPr>
          <a:xfrm>
            <a:off x="11410121" y="6355605"/>
            <a:ext cx="567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18475555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28F89B1-385F-8C4C-0ACE-D33A815D5E89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8BC440-8434-9BE6-E1A0-B6803D61C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8270" y="56493"/>
            <a:ext cx="10515600" cy="1325563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Выбор приоритетных бизнес-процессов</a:t>
            </a:r>
            <a:b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ru-RU" sz="2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ru-RU" sz="2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учетом весов критериев)</a:t>
            </a:r>
            <a:b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ru-RU" sz="3200" dirty="0"/>
          </a:p>
        </p:txBody>
      </p:sp>
      <p:pic>
        <p:nvPicPr>
          <p:cNvPr id="10" name="Объект 9" descr="Изображение выглядит как текст, снимок экрана, число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A507DC47-C5EB-951D-BC37-065C362C41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62561"/>
            <a:ext cx="12331091" cy="4052470"/>
          </a:xfrm>
        </p:spPr>
      </p:pic>
      <p:pic>
        <p:nvPicPr>
          <p:cNvPr id="8" name="Рисунок 7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7D6657DA-335D-3CEE-4F37-BF01AD637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E1CA96E-BBBF-DB0B-7F42-BEC1944E932B}"/>
              </a:ext>
            </a:extLst>
          </p:cNvPr>
          <p:cNvSpPr txBox="1"/>
          <p:nvPr/>
        </p:nvSpPr>
        <p:spPr>
          <a:xfrm>
            <a:off x="11343861" y="6347791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3092779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6D3A538-3DD0-AAF2-052C-46673D9B26C9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56B224-7BBE-4D20-F9A7-27031C060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0791" y="280231"/>
            <a:ext cx="10515600" cy="1325563"/>
          </a:xfrm>
        </p:spPr>
        <p:txBody>
          <a:bodyPr/>
          <a:lstStyle/>
          <a:p>
            <a:r>
              <a:rPr lang="en" sz="3600" b="1" dirty="0">
                <a:solidFill>
                  <a:schemeClr val="bg1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SIPOC </a:t>
            </a:r>
            <a:r>
              <a:rPr lang="ru-RU" sz="3600" dirty="0">
                <a:solidFill>
                  <a:schemeClr val="bg1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для процесса</a:t>
            </a:r>
            <a:br>
              <a:rPr lang="ru-RU" sz="4400" b="1" dirty="0">
                <a:solidFill>
                  <a:srgbClr val="134F5C"/>
                </a:solidFill>
                <a:latin typeface="Spectral"/>
                <a:ea typeface="Spectral"/>
                <a:cs typeface="Spectral"/>
                <a:sym typeface="Spectral"/>
              </a:rPr>
            </a:br>
            <a:endParaRPr lang="ru-RU" dirty="0"/>
          </a:p>
        </p:txBody>
      </p:sp>
      <p:pic>
        <p:nvPicPr>
          <p:cNvPr id="7" name="Объект 6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A6F16142-8CFA-A66F-E5FF-1EEB1C523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371" y="1455583"/>
            <a:ext cx="11479258" cy="5286089"/>
          </a:xfrm>
        </p:spPr>
      </p:pic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D77621E-481C-4664-3680-33A8F5FF25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22D99C-D0E1-AFF4-03FC-4B1A3B81C34C}"/>
              </a:ext>
            </a:extLst>
          </p:cNvPr>
          <p:cNvSpPr txBox="1"/>
          <p:nvPr/>
        </p:nvSpPr>
        <p:spPr>
          <a:xfrm>
            <a:off x="11462277" y="6372340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430109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554376A-23E6-C6E5-53BC-279754A86340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3DD63F7-A237-4325-6BAB-69F9821DB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3732" y="-108005"/>
            <a:ext cx="10515600" cy="1325563"/>
          </a:xfrm>
        </p:spPr>
        <p:txBody>
          <a:bodyPr>
            <a:normAutofit/>
          </a:bodyPr>
          <a:lstStyle/>
          <a:p>
            <a:r>
              <a:rPr lang="ru" sz="3200" b="1" dirty="0">
                <a:solidFill>
                  <a:schemeClr val="bg1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Матрица ответственности </a:t>
            </a: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DCFEEAE-5F67-29F1-EA6B-B94B17816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86F7792-7519-7151-14C1-F3D2E9B2439D}"/>
              </a:ext>
            </a:extLst>
          </p:cNvPr>
          <p:cNvSpPr txBox="1"/>
          <p:nvPr/>
        </p:nvSpPr>
        <p:spPr>
          <a:xfrm>
            <a:off x="11277600" y="6401925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16</a:t>
            </a:r>
          </a:p>
        </p:txBody>
      </p:sp>
      <p:pic>
        <p:nvPicPr>
          <p:cNvPr id="10" name="Объект 9" descr="Изображение выглядит как текст, снимок экрана, число, Шрифт&#10;&#10;Автоматически созданное описание">
            <a:extLst>
              <a:ext uri="{FF2B5EF4-FFF2-40B4-BE49-F238E27FC236}">
                <a16:creationId xmlns:a16="http://schemas.microsoft.com/office/drawing/2014/main" id="{050DEBC4-332B-C7C7-0042-774801C86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28304" y="1233398"/>
            <a:ext cx="7935390" cy="5463211"/>
          </a:xfrm>
        </p:spPr>
      </p:pic>
    </p:spTree>
    <p:extLst>
      <p:ext uri="{BB962C8B-B14F-4D97-AF65-F5344CB8AC3E}">
        <p14:creationId xmlns:p14="http://schemas.microsoft.com/office/powerpoint/2010/main" val="501670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A5DA593-F215-5C65-1C90-68F7C1C1BE3D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B96F3E-BA1A-266B-5852-BAC0AA81A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5984" y="210715"/>
            <a:ext cx="10515600" cy="1325563"/>
          </a:xfrm>
        </p:spPr>
        <p:txBody>
          <a:bodyPr/>
          <a:lstStyle/>
          <a:p>
            <a:r>
              <a:rPr lang="ru-RU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Диаграмма FISHBONE</a:t>
            </a:r>
            <a:br>
              <a:rPr lang="ru-RU" sz="1800" b="1" dirty="0">
                <a:effectLst/>
                <a:latin typeface="Times" panose="02020603050405020304" pitchFamily="18" charset="0"/>
              </a:rPr>
            </a:br>
            <a:endParaRPr lang="ru-RU" dirty="0"/>
          </a:p>
        </p:txBody>
      </p:sp>
      <p:pic>
        <p:nvPicPr>
          <p:cNvPr id="7" name="Объект 6" descr="Изображение выглядит как текст, диаграмма, линия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9595C38A-81B7-BE44-1429-D2C1C6BC3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8856" y="1386067"/>
            <a:ext cx="9634286" cy="5327458"/>
          </a:xfrm>
        </p:spPr>
      </p:pic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AFEEB32-7055-6DD2-C064-AA8AECCB3B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544E528-F885-B204-288E-C9B21FD87311}"/>
              </a:ext>
            </a:extLst>
          </p:cNvPr>
          <p:cNvSpPr txBox="1"/>
          <p:nvPr/>
        </p:nvSpPr>
        <p:spPr>
          <a:xfrm>
            <a:off x="11370365" y="6400800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4118059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34D7C086-3CBD-5D8B-66F6-68C5CE894F43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AD2543-EB8B-9615-8879-4FFA6430E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5864" y="168680"/>
            <a:ext cx="7296286" cy="1325563"/>
          </a:xfrm>
        </p:spPr>
        <p:txBody>
          <a:bodyPr>
            <a:normAutofit fontScale="90000"/>
          </a:bodyPr>
          <a:lstStyle/>
          <a:p>
            <a:r>
              <a:rPr lang="ru-RU" sz="3100" b="1" dirty="0">
                <a:solidFill>
                  <a:schemeClr val="bg1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Определение показателей оценки процесса и их связь с целевыми</a:t>
            </a:r>
            <a:br>
              <a:rPr lang="ru-RU" dirty="0"/>
            </a:br>
            <a:endParaRPr lang="ru-RU" dirty="0"/>
          </a:p>
        </p:txBody>
      </p:sp>
      <p:pic>
        <p:nvPicPr>
          <p:cNvPr id="7" name="Объект 6" descr="Изображение выглядит как текст, снимок экрана, линия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4EB4F8B8-6CFA-67AC-56FC-2A6DE5FD9F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8504" y="1178702"/>
            <a:ext cx="8314990" cy="5717892"/>
          </a:xfrm>
        </p:spPr>
      </p:pic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59DA6F45-98AD-66E5-A09D-64C8D86805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F0BB144-CC36-8B9C-F1B6-A2953BE9D1A3}"/>
              </a:ext>
            </a:extLst>
          </p:cNvPr>
          <p:cNvSpPr txBox="1"/>
          <p:nvPr/>
        </p:nvSpPr>
        <p:spPr>
          <a:xfrm>
            <a:off x="11423374" y="6387548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5516655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F0680D6-7D75-C332-BF73-71A50A8960F1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2B3CA3-D8C8-A9B2-0684-8D24E6A23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345" y="-95516"/>
            <a:ext cx="10515600" cy="1325563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ЗРЕЛОСТЬ ПРОЦЕССА</a:t>
            </a:r>
          </a:p>
        </p:txBody>
      </p:sp>
      <p:pic>
        <p:nvPicPr>
          <p:cNvPr id="7" name="Объект 6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6C116541-DB90-FD23-FECF-3ED185FED4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2656" y="1592161"/>
            <a:ext cx="11066687" cy="4886460"/>
          </a:xfrm>
        </p:spPr>
      </p:pic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1FDD6F18-FA60-0564-93FA-BD090C9A1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2B38E56-EB25-F950-B4AF-BF94FE21F930}"/>
              </a:ext>
            </a:extLst>
          </p:cNvPr>
          <p:cNvSpPr txBox="1"/>
          <p:nvPr/>
        </p:nvSpPr>
        <p:spPr>
          <a:xfrm>
            <a:off x="11413579" y="6429918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570379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615FF6-617C-7D08-5B6C-C9CEB2C1A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629283"/>
            <a:ext cx="10515600" cy="1325563"/>
          </a:xfrm>
          <a:solidFill>
            <a:schemeClr val="bg2"/>
          </a:solidFill>
        </p:spPr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B6F8853-E6A6-D586-65FE-5A961B83BC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533" y="2478660"/>
            <a:ext cx="10372300" cy="4991901"/>
          </a:xfrm>
        </p:spPr>
        <p:txBody>
          <a:bodyPr>
            <a:normAutofit fontScale="625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800" b="1" dirty="0">
                <a:solidFill>
                  <a:srgbClr val="25308C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Задачи проекта:</a:t>
            </a:r>
            <a:br>
              <a:rPr lang="ru-RU" sz="31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</a:br>
            <a:r>
              <a:rPr lang="ru-RU" sz="32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1. </a:t>
            </a:r>
            <a: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Моделирование и описание деятельности организации при помощи представленных в методологических материалах моделей при помощи системного подхода.</a:t>
            </a:r>
            <a:b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</a:br>
            <a: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2. Сбор и анализ информации об объекте исследования </a:t>
            </a:r>
            <a:b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</a:br>
            <a: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3. Провести предварительную диагностику организации, систематизировать ее проблемы</a:t>
            </a:r>
            <a:b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</a:br>
            <a: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4. Выбрать и аргументировать методологию моделирования</a:t>
            </a:r>
            <a:b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</a:br>
            <a: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5. Моделирование организационной структуры, процессов верхнего уровня, обобщенной модели деятельности</a:t>
            </a:r>
            <a:b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</a:br>
            <a: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6. Провести анализ бизнес-процесса и выделить основные проблемы, критерии его оптимизации</a:t>
            </a:r>
            <a:b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</a:br>
            <a: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7. Сформировать необходимые для оптимизации решения</a:t>
            </a:r>
            <a:b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</a:br>
            <a:r>
              <a:rPr lang="ru-RU" sz="32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8. Представить результаты проекта</a:t>
            </a:r>
            <a:br>
              <a:rPr lang="ru-RU" sz="3200" u="none" strike="noStrike" dirty="0">
                <a:effectLst/>
                <a:latin typeface="Aptos" panose="020B0004020202020204" pitchFamily="34" charset="0"/>
                <a:ea typeface="Times" panose="02020603050405020304" pitchFamily="18" charset="0"/>
                <a:cs typeface="Times New Roman" panose="02020603050405020304" pitchFamily="18" charset="0"/>
              </a:rPr>
            </a:br>
            <a:endParaRPr lang="ru-RU" sz="3200" dirty="0">
              <a:latin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88BA9163-1BC8-3166-54A1-730A90E57382}"/>
              </a:ext>
            </a:extLst>
          </p:cNvPr>
          <p:cNvSpPr/>
          <p:nvPr/>
        </p:nvSpPr>
        <p:spPr>
          <a:xfrm rot="16200000">
            <a:off x="5528734" y="-5528734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pic>
        <p:nvPicPr>
          <p:cNvPr id="6" name="Рисунок 5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12519E8A-0564-CA28-7B60-911616C3E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B40F441-3A12-4F51-8E7F-A0D6A1EFA294}"/>
              </a:ext>
            </a:extLst>
          </p:cNvPr>
          <p:cNvSpPr txBox="1"/>
          <p:nvPr/>
        </p:nvSpPr>
        <p:spPr>
          <a:xfrm>
            <a:off x="95534" y="1438252"/>
            <a:ext cx="10713493" cy="8726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400" b="1" dirty="0">
                <a:solidFill>
                  <a:srgbClr val="25308C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Цель проекта: 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Оптимизация процессов подготовки и выпуска материала, взаимодействия с запросами СМИ.</a:t>
            </a:r>
            <a:r>
              <a:rPr lang="ru-RU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000" dirty="0">
              <a:latin typeface="Times New Roman" panose="02020603050405020304" pitchFamily="18" charset="0"/>
              <a:ea typeface="Spectral"/>
              <a:cs typeface="Times New Roman" panose="02020603050405020304" pitchFamily="18" charset="0"/>
              <a:sym typeface="Spectr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E6972D-B721-A583-2BF7-1152A7E1B5CC}"/>
              </a:ext>
            </a:extLst>
          </p:cNvPr>
          <p:cNvSpPr txBox="1"/>
          <p:nvPr/>
        </p:nvSpPr>
        <p:spPr>
          <a:xfrm>
            <a:off x="11486322" y="6303137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913698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50DC1BF-0AA2-7A29-8CF5-0544286E3C77}"/>
              </a:ext>
            </a:extLst>
          </p:cNvPr>
          <p:cNvSpPr/>
          <p:nvPr/>
        </p:nvSpPr>
        <p:spPr>
          <a:xfrm rot="16200000">
            <a:off x="5528734" y="-552873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6073" y="164244"/>
            <a:ext cx="10515600" cy="1325563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BPMN “AS-IS”</a:t>
            </a:r>
            <a:br>
              <a:rPr lang="ru-RU" sz="1800" b="1" dirty="0">
                <a:effectLst/>
                <a:latin typeface="Times" panose="02020603050405020304" pitchFamily="18" charset="0"/>
              </a:rPr>
            </a:b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168C9FA-1A76-7761-1821-4A4FBFE12B75}"/>
              </a:ext>
            </a:extLst>
          </p:cNvPr>
          <p:cNvSpPr txBox="1"/>
          <p:nvPr/>
        </p:nvSpPr>
        <p:spPr>
          <a:xfrm>
            <a:off x="11495994" y="6403937"/>
            <a:ext cx="4315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20</a:t>
            </a:r>
          </a:p>
          <a:p>
            <a:endParaRPr lang="ru-RU" dirty="0"/>
          </a:p>
        </p:txBody>
      </p:sp>
      <p:pic>
        <p:nvPicPr>
          <p:cNvPr id="24" name="Объект 23" descr="Изображение выглядит как шаблон, шов, монохромный&#10;&#10;Автоматически созданное описание">
            <a:extLst>
              <a:ext uri="{FF2B5EF4-FFF2-40B4-BE49-F238E27FC236}">
                <a16:creationId xmlns:a16="http://schemas.microsoft.com/office/drawing/2014/main" id="{D43F4E4A-3FF6-0E8E-032C-3DC822E1A2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05250" y="1826765"/>
            <a:ext cx="4381500" cy="4318000"/>
          </a:xfrm>
        </p:spPr>
      </p:pic>
    </p:spTree>
    <p:extLst>
      <p:ext uri="{BB962C8B-B14F-4D97-AF65-F5344CB8AC3E}">
        <p14:creationId xmlns:p14="http://schemas.microsoft.com/office/powerpoint/2010/main" val="33318970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50DC1BF-0AA2-7A29-8CF5-0544286E3C77}"/>
              </a:ext>
            </a:extLst>
          </p:cNvPr>
          <p:cNvSpPr/>
          <p:nvPr/>
        </p:nvSpPr>
        <p:spPr>
          <a:xfrm rot="16200000">
            <a:off x="5528734" y="-552873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6073" y="164244"/>
            <a:ext cx="10515600" cy="1325563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BPMN “AS-IS”</a:t>
            </a:r>
            <a:br>
              <a:rPr lang="ru-RU" sz="1800" b="1" dirty="0">
                <a:effectLst/>
                <a:latin typeface="Times" panose="02020603050405020304" pitchFamily="18" charset="0"/>
              </a:rPr>
            </a:b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7" name="Объект 16" descr="Изображение выглядит как текст, диаграмма, линия, План&#10;&#10;Автоматически созданное описание">
            <a:extLst>
              <a:ext uri="{FF2B5EF4-FFF2-40B4-BE49-F238E27FC236}">
                <a16:creationId xmlns:a16="http://schemas.microsoft.com/office/drawing/2014/main" id="{509E0E54-F8FD-1645-3E70-1C03149F61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15406" y="1162862"/>
            <a:ext cx="10561187" cy="5695138"/>
          </a:xfr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168C9FA-1A76-7761-1821-4A4FBFE12B75}"/>
              </a:ext>
            </a:extLst>
          </p:cNvPr>
          <p:cNvSpPr txBox="1"/>
          <p:nvPr/>
        </p:nvSpPr>
        <p:spPr>
          <a:xfrm>
            <a:off x="11495994" y="6403937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23834669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7FE394C-6F75-6E56-2C43-E6176113C561}"/>
              </a:ext>
            </a:extLst>
          </p:cNvPr>
          <p:cNvSpPr/>
          <p:nvPr/>
        </p:nvSpPr>
        <p:spPr>
          <a:xfrm rot="16200000">
            <a:off x="5528734" y="-552873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6073" y="164244"/>
            <a:ext cx="10515600" cy="1325563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BPMN “AS-IS”</a:t>
            </a:r>
            <a:br>
              <a:rPr lang="ru-RU" sz="1800" b="1" dirty="0">
                <a:effectLst/>
                <a:latin typeface="Times" panose="02020603050405020304" pitchFamily="18" charset="0"/>
              </a:rPr>
            </a:b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Объект 10" descr="Изображение выглядит как текст, диаграмма, линия, План&#10;&#10;Автоматически созданное описание">
            <a:extLst>
              <a:ext uri="{FF2B5EF4-FFF2-40B4-BE49-F238E27FC236}">
                <a16:creationId xmlns:a16="http://schemas.microsoft.com/office/drawing/2014/main" id="{E06D8AFC-FD5D-E12F-FCBA-0014174989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-1" t="493" r="-155" b="-1"/>
          <a:stretch/>
        </p:blipFill>
        <p:spPr>
          <a:xfrm>
            <a:off x="846346" y="1162862"/>
            <a:ext cx="10515600" cy="5722396"/>
          </a:xfr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26D5FDC-67C6-5F51-1FD9-25BE8628F2ED}"/>
              </a:ext>
            </a:extLst>
          </p:cNvPr>
          <p:cNvSpPr txBox="1"/>
          <p:nvPr/>
        </p:nvSpPr>
        <p:spPr>
          <a:xfrm>
            <a:off x="11553062" y="6350929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22114737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50DC1BF-0AA2-7A29-8CF5-0544286E3C77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5712" y="158000"/>
            <a:ext cx="10515600" cy="1325563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Проблемы и узкие места</a:t>
            </a:r>
            <a:br>
              <a:rPr lang="ru-RU" sz="3200" dirty="0">
                <a:effectLst/>
                <a:latin typeface="Times" panose="02020603050405020304" pitchFamily="18" charset="0"/>
                <a:ea typeface="Times" panose="02020603050405020304" pitchFamily="18" charset="0"/>
              </a:rPr>
            </a:b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282310-02E9-C3D9-E61A-1615D19B9A01}"/>
              </a:ext>
            </a:extLst>
          </p:cNvPr>
          <p:cNvSpPr txBox="1"/>
          <p:nvPr/>
        </p:nvSpPr>
        <p:spPr>
          <a:xfrm>
            <a:off x="344345" y="1503889"/>
            <a:ext cx="9502019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15000"/>
              </a:lnSpc>
            </a:pPr>
            <a:r>
              <a:rPr lang="ru-RU" sz="2000" u="none" strike="noStrike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Проблемы: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Долгое согласование информации со всеми проверяющими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Необходимость участия в постоянном контроле согласования  вне управления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Множественное перенаправление информации (вместо контролируемого течения материала)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Использование ручного труда и устаревших подходов (например, работа корректора)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Наслаивание процессов у каждого из участников согласования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04BB57-F437-B36E-3ED0-E25D818EEF49}"/>
              </a:ext>
            </a:extLst>
          </p:cNvPr>
          <p:cNvSpPr txBox="1"/>
          <p:nvPr/>
        </p:nvSpPr>
        <p:spPr>
          <a:xfrm>
            <a:off x="6533322" y="169627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FA6716-BFE2-533F-6458-25D3B4BA98B9}"/>
              </a:ext>
            </a:extLst>
          </p:cNvPr>
          <p:cNvSpPr txBox="1"/>
          <p:nvPr/>
        </p:nvSpPr>
        <p:spPr>
          <a:xfrm>
            <a:off x="344345" y="4707050"/>
            <a:ext cx="9176866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2000" dirty="0">
                <a:solidFill>
                  <a:srgbClr val="25308C"/>
                </a:solidFill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С</a:t>
            </a:r>
            <a:r>
              <a:rPr lang="ru-RU" sz="2000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тратегии из SWOT-анализа:</a:t>
            </a:r>
          </a:p>
          <a:p>
            <a:pPr lvl="0">
              <a:lnSpc>
                <a:spcPct val="115000"/>
              </a:lnSpc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1. Создание бота для оптимизации согласования материала</a:t>
            </a:r>
          </a:p>
          <a:p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ru-RU" sz="2000" dirty="0"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П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ерехода на генерацию текста 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для более быстрого и точного составления речи для вышестоящих лиц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BE76AD-629C-F12E-8D50-85ADB284A3F6}"/>
              </a:ext>
            </a:extLst>
          </p:cNvPr>
          <p:cNvSpPr txBox="1"/>
          <p:nvPr/>
        </p:nvSpPr>
        <p:spPr>
          <a:xfrm>
            <a:off x="11383617" y="6400800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3038299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50DC1BF-0AA2-7A29-8CF5-0544286E3C77}"/>
              </a:ext>
            </a:extLst>
          </p:cNvPr>
          <p:cNvSpPr/>
          <p:nvPr/>
        </p:nvSpPr>
        <p:spPr>
          <a:xfrm rot="16200000">
            <a:off x="5528734" y="-5528734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7047" y="0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СОЗДАНИЕ ИНСТРУМЕНТА СОГЛАСОВАНИЯ(БОТ)</a:t>
            </a:r>
            <a:br>
              <a:rPr lang="ru-RU" sz="1800" b="1" dirty="0">
                <a:effectLst/>
                <a:latin typeface="Times" panose="02020603050405020304" pitchFamily="18" charset="0"/>
              </a:rPr>
            </a:b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3" name="Объект 12">
            <a:extLst>
              <a:ext uri="{FF2B5EF4-FFF2-40B4-BE49-F238E27FC236}">
                <a16:creationId xmlns:a16="http://schemas.microsoft.com/office/drawing/2014/main" id="{0CF55DF1-75D5-F08A-8F81-28A2D3589C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506" y="1731102"/>
            <a:ext cx="5085522" cy="6260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rgbClr val="25308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Выбор мессенджера для бота: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5FD4FE-7370-5E68-BA37-03D86B681028}"/>
              </a:ext>
            </a:extLst>
          </p:cNvPr>
          <p:cNvSpPr txBox="1"/>
          <p:nvPr/>
        </p:nvSpPr>
        <p:spPr>
          <a:xfrm>
            <a:off x="5605672" y="1656540"/>
            <a:ext cx="6384233" cy="34561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2400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Для реализации нужно провести следующие мероприятия: </a:t>
            </a:r>
            <a:endParaRPr lang="ru-RU" sz="2400" dirty="0">
              <a:solidFill>
                <a:srgbClr val="25308C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4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" panose="02020603050405020304" pitchFamily="18" charset="0"/>
              </a:rPr>
              <a:t>Переквалификация штата 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4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" panose="02020603050405020304" pitchFamily="18" charset="0"/>
              </a:rPr>
              <a:t>Создание и внедрение инструмента согласования (</a:t>
            </a:r>
            <a:r>
              <a:rPr lang="ru-RU" sz="2400" u="none" strike="noStrike" dirty="0" err="1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" panose="02020603050405020304" pitchFamily="18" charset="0"/>
              </a:rPr>
              <a:t>тг</a:t>
            </a:r>
            <a:r>
              <a:rPr lang="ru-RU" sz="24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" panose="02020603050405020304" pitchFamily="18" charset="0"/>
              </a:rPr>
              <a:t>-бота)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4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" panose="02020603050405020304" pitchFamily="18" charset="0"/>
              </a:rPr>
              <a:t>Создание </a:t>
            </a:r>
            <a:r>
              <a:rPr lang="ru-RU" sz="2400" u="none" strike="noStrike" dirty="0" err="1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" panose="02020603050405020304" pitchFamily="18" charset="0"/>
              </a:rPr>
              <a:t>айти</a:t>
            </a:r>
            <a:r>
              <a:rPr lang="ru-RU" sz="24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" panose="02020603050405020304" pitchFamily="18" charset="0"/>
              </a:rPr>
              <a:t>-команды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400" dirty="0">
                <a:latin typeface="Times New Roman" panose="02020603050405020304" pitchFamily="18" charset="0"/>
                <a:ea typeface="Times" panose="02020603050405020304" pitchFamily="18" charset="0"/>
                <a:cs typeface="Times" panose="02020603050405020304" pitchFamily="18" charset="0"/>
              </a:rPr>
              <a:t>С</a:t>
            </a:r>
            <a:r>
              <a:rPr lang="ru-RU" sz="24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" panose="02020603050405020304" pitchFamily="18" charset="0"/>
              </a:rPr>
              <a:t>окращение участников процесса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400" dirty="0">
                <a:latin typeface="Times New Roman" panose="02020603050405020304" pitchFamily="18" charset="0"/>
                <a:ea typeface="Times" panose="02020603050405020304" pitchFamily="18" charset="0"/>
                <a:cs typeface="Times" panose="02020603050405020304" pitchFamily="18" charset="0"/>
              </a:rPr>
              <a:t>П</a:t>
            </a:r>
            <a:r>
              <a:rPr lang="ru-RU" sz="24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" panose="02020603050405020304" pitchFamily="18" charset="0"/>
              </a:rPr>
              <a:t>рименение ранжирования материала </a:t>
            </a:r>
          </a:p>
        </p:txBody>
      </p:sp>
      <p:pic>
        <p:nvPicPr>
          <p:cNvPr id="17" name="Рисунок 16" descr="Изображение выглядит как текст, снимок экрана, Шрифт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29ADCCFD-D390-7C29-CCB3-E9AD006F1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095" y="2518765"/>
            <a:ext cx="5122345" cy="330865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45AFB0C-1ED2-D465-4D3E-76E288308737}"/>
              </a:ext>
            </a:extLst>
          </p:cNvPr>
          <p:cNvSpPr txBox="1"/>
          <p:nvPr/>
        </p:nvSpPr>
        <p:spPr>
          <a:xfrm>
            <a:off x="11449879" y="6361044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40781224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50DC1BF-0AA2-7A29-8CF5-0544286E3C77}"/>
              </a:ext>
            </a:extLst>
          </p:cNvPr>
          <p:cNvSpPr/>
          <p:nvPr/>
        </p:nvSpPr>
        <p:spPr>
          <a:xfrm rot="16200000">
            <a:off x="5528734" y="-5528734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8209" y="14948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ru-RU" sz="24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СОЗДАНИЕ ИНСТРУМЕНТА СОГЛАСОВАНИЯ(БОТ)</a:t>
            </a:r>
            <a:br>
              <a:rPr lang="ru-RU" sz="2400" b="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</a:br>
            <a:r>
              <a:rPr lang="ru-RU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Сценарии использования телеграмм-бота:</a:t>
            </a:r>
            <a:br>
              <a:rPr lang="ru-RU" sz="1800" b="1" dirty="0">
                <a:effectLst/>
                <a:latin typeface="Times" panose="02020603050405020304" pitchFamily="18" charset="0"/>
              </a:rPr>
            </a:br>
            <a:br>
              <a:rPr lang="ru-RU" sz="1800" b="1" dirty="0">
                <a:effectLst/>
                <a:latin typeface="Times" panose="02020603050405020304" pitchFamily="18" charset="0"/>
              </a:rPr>
            </a:b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Рисунок 10" descr="Изображение выглядит как снимок экрана, черно-белый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6D6BE420-5CF1-A548-55C3-F4346E567F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855" y="941351"/>
            <a:ext cx="9630290" cy="59166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BD25CE-60BB-EE2A-452A-0DEF1622E764}"/>
              </a:ext>
            </a:extLst>
          </p:cNvPr>
          <p:cNvSpPr txBox="1"/>
          <p:nvPr/>
        </p:nvSpPr>
        <p:spPr>
          <a:xfrm>
            <a:off x="11383617" y="6361043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38445785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50DC1BF-0AA2-7A29-8CF5-0544286E3C77}"/>
              </a:ext>
            </a:extLst>
          </p:cNvPr>
          <p:cNvSpPr/>
          <p:nvPr/>
        </p:nvSpPr>
        <p:spPr>
          <a:xfrm rot="16200000">
            <a:off x="5528734" y="-5528734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6073" y="-108005"/>
            <a:ext cx="10515600" cy="1325563"/>
          </a:xfrm>
        </p:spPr>
        <p:txBody>
          <a:bodyPr>
            <a:normAutofit/>
          </a:bodyPr>
          <a:lstStyle/>
          <a:p>
            <a:r>
              <a:rPr lang="ru-RU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ВНЕДРЕНИЕ ГЕНЕРАЦИИ ТЕКСТА</a:t>
            </a:r>
            <a:r>
              <a:rPr lang="ru-RU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9EF2AD-F282-80C3-732D-CD62AFF6D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8197" y="1502212"/>
            <a:ext cx="4763890" cy="4264171"/>
          </a:xfrm>
        </p:spPr>
        <p:txBody>
          <a:bodyPr/>
          <a:lstStyle/>
          <a:p>
            <a:pPr marL="0" indent="0">
              <a:buNone/>
            </a:pPr>
            <a:r>
              <a:rPr lang="ru-RU" b="1" dirty="0">
                <a:solidFill>
                  <a:srgbClr val="25308C"/>
                </a:solidFill>
              </a:rPr>
              <a:t>Преимущества:</a:t>
            </a:r>
            <a:endParaRPr lang="ru-RU" dirty="0">
              <a:solidFill>
                <a:srgbClr val="25308C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Ускорение подготовки текстов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Снижение нагрузки на специалистов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2400" dirty="0"/>
              <a:t>Упрощение согласования и редактирования</a:t>
            </a:r>
          </a:p>
          <a:p>
            <a:r>
              <a:rPr lang="ru-RU" sz="2400" dirty="0"/>
              <a:t>Удобство совмещения с другими функциями</a:t>
            </a: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2443DC-C58D-BF8A-DB65-73C068741D12}"/>
              </a:ext>
            </a:extLst>
          </p:cNvPr>
          <p:cNvSpPr txBox="1"/>
          <p:nvPr/>
        </p:nvSpPr>
        <p:spPr>
          <a:xfrm>
            <a:off x="5009267" y="1502212"/>
            <a:ext cx="6844536" cy="5355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2000" b="1" dirty="0">
                <a:solidFill>
                  <a:srgbClr val="25308C"/>
                </a:solidFill>
                <a:effectLst/>
                <a:latin typeface="Times New Roman" panose="02020603050405020304" pitchFamily="18" charset="0"/>
              </a:rPr>
              <a:t>Сценарии использования  генерации текста:</a:t>
            </a:r>
            <a:endParaRPr lang="ru-RU" sz="2000" b="1" dirty="0">
              <a:solidFill>
                <a:srgbClr val="25308C"/>
              </a:solidFill>
              <a:effectLst/>
              <a:latin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Куратор, составляя драфт релиз, использует интерфейс позволяющий генерировать текст, а после самостоятельно редактирует  его и доводит до формата, который считает полностью корректным и презентабельным и отправляет на согласование.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Спичрайтер, получив из графика информацию о необходимости составления речи, вносит тему и информацию в модель и получает текст, который уже составлен в духе спикера.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arenR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СММ-специалист, получив уже готовый релиз, либо просто информацию по которой нужно составить новость, также использует данный способ, на выходе получая необходимый медиа-релиз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73E568-AE2D-1BD7-A1BB-DBF27B2B56F3}"/>
              </a:ext>
            </a:extLst>
          </p:cNvPr>
          <p:cNvSpPr txBox="1"/>
          <p:nvPr/>
        </p:nvSpPr>
        <p:spPr>
          <a:xfrm>
            <a:off x="11422276" y="6382651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11354575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50DC1BF-0AA2-7A29-8CF5-0544286E3C77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0" y="147609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BPMN “TO-BE”</a:t>
            </a:r>
            <a:br>
              <a:rPr lang="ru-RU" sz="1800" b="1" dirty="0">
                <a:effectLst/>
                <a:latin typeface="Times" panose="02020603050405020304" pitchFamily="18" charset="0"/>
              </a:rPr>
            </a:b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Объект 6" descr="Изображение выглядит как текст, диаграмма, План, Технический чертеж&#10;&#10;Автоматически созданное описание">
            <a:extLst>
              <a:ext uri="{FF2B5EF4-FFF2-40B4-BE49-F238E27FC236}">
                <a16:creationId xmlns:a16="http://schemas.microsoft.com/office/drawing/2014/main" id="{AEDCB56A-8451-2DBD-AF16-5C92265218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091" y="1137885"/>
            <a:ext cx="11423816" cy="5720115"/>
          </a:xfrm>
        </p:spPr>
      </p:pic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67FF1F1-9E7D-1788-B141-A691638435BD}"/>
              </a:ext>
            </a:extLst>
          </p:cNvPr>
          <p:cNvSpPr txBox="1"/>
          <p:nvPr/>
        </p:nvSpPr>
        <p:spPr>
          <a:xfrm>
            <a:off x="11760471" y="6472828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27</a:t>
            </a:r>
          </a:p>
        </p:txBody>
      </p:sp>
    </p:spTree>
    <p:extLst>
      <p:ext uri="{BB962C8B-B14F-4D97-AF65-F5344CB8AC3E}">
        <p14:creationId xmlns:p14="http://schemas.microsoft.com/office/powerpoint/2010/main" val="27337725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50DC1BF-0AA2-7A29-8CF5-0544286E3C77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2020" y="158000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BPMN “TO-BE”</a:t>
            </a:r>
            <a:br>
              <a:rPr lang="ru-RU" sz="1800" b="1" dirty="0">
                <a:effectLst/>
                <a:latin typeface="Times" panose="02020603050405020304" pitchFamily="18" charset="0"/>
              </a:rPr>
            </a:b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Объект 6" descr="Изображение выглядит как текст, диаграмма, План, Технический чертеж&#10;&#10;Автоматически созданное описание">
            <a:extLst>
              <a:ext uri="{FF2B5EF4-FFF2-40B4-BE49-F238E27FC236}">
                <a16:creationId xmlns:a16="http://schemas.microsoft.com/office/drawing/2014/main" id="{2335F725-9A4E-C27B-28DD-57414A4C7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7" r="208"/>
          <a:stretch/>
        </p:blipFill>
        <p:spPr>
          <a:xfrm>
            <a:off x="1007165" y="1137885"/>
            <a:ext cx="9944854" cy="5703197"/>
          </a:xfrm>
        </p:spPr>
      </p:pic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FD45BE1-1AE1-6790-9965-DB7D85CBD9CA}"/>
              </a:ext>
            </a:extLst>
          </p:cNvPr>
          <p:cNvSpPr txBox="1"/>
          <p:nvPr/>
        </p:nvSpPr>
        <p:spPr>
          <a:xfrm>
            <a:off x="11463130" y="6368695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28</a:t>
            </a:r>
          </a:p>
        </p:txBody>
      </p:sp>
    </p:spTree>
    <p:extLst>
      <p:ext uri="{BB962C8B-B14F-4D97-AF65-F5344CB8AC3E}">
        <p14:creationId xmlns:p14="http://schemas.microsoft.com/office/powerpoint/2010/main" val="27103008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50DC1BF-0AA2-7A29-8CF5-0544286E3C77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6073" y="-108005"/>
            <a:ext cx="10515600" cy="1325563"/>
          </a:xfrm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Возможности улучшения</a:t>
            </a: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0" name="Объект 9" descr="Изображение выглядит как текст, снимок экрана, Шрифт, документ&#10;&#10;Автоматически созданное описание">
            <a:extLst>
              <a:ext uri="{FF2B5EF4-FFF2-40B4-BE49-F238E27FC236}">
                <a16:creationId xmlns:a16="http://schemas.microsoft.com/office/drawing/2014/main" id="{9D5EDBCA-20C8-48E1-819A-5007708E4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6729" y="1217558"/>
            <a:ext cx="11218541" cy="5361181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A3EB564-0D0D-F57D-348A-8FCBA5B36DC1}"/>
              </a:ext>
            </a:extLst>
          </p:cNvPr>
          <p:cNvSpPr txBox="1"/>
          <p:nvPr/>
        </p:nvSpPr>
        <p:spPr>
          <a:xfrm>
            <a:off x="11595653" y="6394073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29</a:t>
            </a:r>
          </a:p>
        </p:txBody>
      </p:sp>
    </p:spTree>
    <p:extLst>
      <p:ext uri="{BB962C8B-B14F-4D97-AF65-F5344CB8AC3E}">
        <p14:creationId xmlns:p14="http://schemas.microsoft.com/office/powerpoint/2010/main" val="929313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36F24F-AA5A-FB5B-13B3-3EB3C6B8F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134" y="-1920875"/>
            <a:ext cx="10515600" cy="1325563"/>
          </a:xfrm>
        </p:spPr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9F8261-E31B-A80F-95EA-4359EDE59B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315" y="1729844"/>
            <a:ext cx="5761674" cy="5436821"/>
          </a:xfrm>
        </p:spPr>
        <p:txBody>
          <a:bodyPr>
            <a:normAutofit/>
          </a:bodyPr>
          <a:lstStyle/>
          <a:p>
            <a:pPr algn="just">
              <a:lnSpc>
                <a:spcPct val="115000"/>
              </a:lnSpc>
            </a:pPr>
            <a:r>
              <a:rPr lang="ru-RU" sz="2000" b="1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Отрасль:</a:t>
            </a:r>
            <a:r>
              <a:rPr lang="ru-RU" sz="2000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   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Экономика государства</a:t>
            </a:r>
            <a:endParaRPr lang="ru-RU" sz="20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algn="just">
              <a:lnSpc>
                <a:spcPct val="115000"/>
              </a:lnSpc>
            </a:pPr>
            <a:r>
              <a:rPr lang="ru-RU" sz="2000" b="1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Масштаб</a:t>
            </a:r>
            <a:r>
              <a:rPr lang="ru-RU" sz="2000" b="1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: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 Всероссийский</a:t>
            </a:r>
            <a:endParaRPr lang="ru-RU" sz="20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algn="just">
              <a:lnSpc>
                <a:spcPct val="115000"/>
              </a:lnSpc>
            </a:pPr>
            <a:r>
              <a:rPr lang="ru-RU" sz="2000" b="1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Особенности: </a:t>
            </a:r>
            <a:endParaRPr lang="ru-RU" sz="2000" dirty="0">
              <a:solidFill>
                <a:srgbClr val="25308C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Единая информационная политика.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Разнообразие и инклюзивность.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Работа организации осуществляется за счет государственных бюджетных средств. 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Показательное согласование информации</a:t>
            </a:r>
            <a:endParaRPr lang="ru-RU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5E7434-88A8-9BB9-9FA2-63B6605ACCAF}"/>
              </a:ext>
            </a:extLst>
          </p:cNvPr>
          <p:cNvSpPr txBox="1"/>
          <p:nvPr/>
        </p:nvSpPr>
        <p:spPr>
          <a:xfrm>
            <a:off x="6096000" y="1729844"/>
            <a:ext cx="5761674" cy="43172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2000" b="1" dirty="0">
                <a:solidFill>
                  <a:srgbClr val="25308C"/>
                </a:solidFill>
                <a:effectLst/>
                <a:latin typeface="Times New Roman" panose="02020603050405020304" pitchFamily="18" charset="0"/>
              </a:rPr>
              <a:t>Миссия:</a:t>
            </a:r>
            <a:endParaRPr lang="ru-RU" sz="2000" b="1" dirty="0">
              <a:solidFill>
                <a:srgbClr val="25308C"/>
              </a:solidFill>
              <a:effectLst/>
              <a:latin typeface="Times" panose="02020603050405020304" pitchFamily="18" charset="0"/>
            </a:endParaRPr>
          </a:p>
          <a:p>
            <a:pPr>
              <a:lnSpc>
                <a:spcPct val="115000"/>
              </a:lnSpc>
            </a:pPr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Своевременное освещение деятельности и ведение основой информационный политики, а также поддержание положительного имиджа Минэкономразвития</a:t>
            </a:r>
            <a:endParaRPr lang="ru-RU" sz="20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algn="just">
              <a:lnSpc>
                <a:spcPct val="115000"/>
              </a:lnSpc>
            </a:pPr>
            <a:r>
              <a:rPr lang="ru-RU" sz="2000" b="1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Ценности:</a:t>
            </a:r>
            <a:endParaRPr lang="ru-RU" sz="2000" dirty="0">
              <a:solidFill>
                <a:srgbClr val="25308C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Патриотизм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Достижение результата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Мы – команда</a:t>
            </a:r>
            <a:endParaRPr lang="ru-RU" sz="2000" dirty="0"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Собственное мнение</a:t>
            </a:r>
            <a:endParaRPr lang="ru-RU" sz="20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 Порядочность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Постоянное развитие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5B4B1B3-CE0F-B057-AD6D-2D4BCDB66039}"/>
              </a:ext>
            </a:extLst>
          </p:cNvPr>
          <p:cNvSpPr/>
          <p:nvPr/>
        </p:nvSpPr>
        <p:spPr>
          <a:xfrm rot="16200000">
            <a:off x="5528734" y="-5528734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pic>
        <p:nvPicPr>
          <p:cNvPr id="14" name="Рисунок 13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C8152268-36A2-294F-EC98-74F54BEB5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5F5E983-058C-8F9F-BBDF-8C5DB62A8B5A}"/>
              </a:ext>
            </a:extLst>
          </p:cNvPr>
          <p:cNvSpPr txBox="1"/>
          <p:nvPr/>
        </p:nvSpPr>
        <p:spPr>
          <a:xfrm>
            <a:off x="4283721" y="281155"/>
            <a:ext cx="56476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Основная информация об организации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B1633B-2C67-7348-E51B-266412687AA9}"/>
              </a:ext>
            </a:extLst>
          </p:cNvPr>
          <p:cNvSpPr txBox="1"/>
          <p:nvPr/>
        </p:nvSpPr>
        <p:spPr>
          <a:xfrm>
            <a:off x="11470685" y="627302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4154195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50DC1BF-0AA2-7A29-8CF5-0544286E3C77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6316" y="51945"/>
            <a:ext cx="10515600" cy="1325563"/>
          </a:xfrm>
        </p:spPr>
        <p:txBody>
          <a:bodyPr>
            <a:normAutofit/>
          </a:bodyPr>
          <a:lstStyle/>
          <a:p>
            <a:r>
              <a:rPr lang="ru-RU" sz="2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</a:rPr>
              <a:t>Стратегическая карта</a:t>
            </a:r>
            <a:br>
              <a:rPr lang="ru-RU" sz="1800" b="1" dirty="0">
                <a:effectLst/>
                <a:latin typeface="Times" panose="02020603050405020304" pitchFamily="18" charset="0"/>
              </a:rPr>
            </a:br>
            <a:endParaRPr lang="ru-RU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3A74CC-C795-9BF6-07AA-2C5CA2DB0446}"/>
              </a:ext>
            </a:extLst>
          </p:cNvPr>
          <p:cNvSpPr txBox="1"/>
          <p:nvPr/>
        </p:nvSpPr>
        <p:spPr>
          <a:xfrm>
            <a:off x="11376265" y="6321287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pic>
        <p:nvPicPr>
          <p:cNvPr id="10" name="Объект 9" descr="Изображение выглядит как текст, снимок экрана, Шрифт,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3C3482A9-A1A3-D7FA-2DF1-F1221E8320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66009" y="1238425"/>
            <a:ext cx="6692700" cy="5619575"/>
          </a:xfrm>
        </p:spPr>
      </p:pic>
    </p:spTree>
    <p:extLst>
      <p:ext uri="{BB962C8B-B14F-4D97-AF65-F5344CB8AC3E}">
        <p14:creationId xmlns:p14="http://schemas.microsoft.com/office/powerpoint/2010/main" val="2338841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с двумя скругленными соседними углами 19">
            <a:extLst>
              <a:ext uri="{FF2B5EF4-FFF2-40B4-BE49-F238E27FC236}">
                <a16:creationId xmlns:a16="http://schemas.microsoft.com/office/drawing/2014/main" id="{EA8CE7BB-52A6-697D-86EB-4752F72E0411}"/>
              </a:ext>
            </a:extLst>
          </p:cNvPr>
          <p:cNvSpPr/>
          <p:nvPr/>
        </p:nvSpPr>
        <p:spPr>
          <a:xfrm rot="10800000">
            <a:off x="4877065" y="1957663"/>
            <a:ext cx="3683518" cy="3782737"/>
          </a:xfrm>
          <a:prstGeom prst="round2Same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с двумя скругленными соседними углами 18">
            <a:extLst>
              <a:ext uri="{FF2B5EF4-FFF2-40B4-BE49-F238E27FC236}">
                <a16:creationId xmlns:a16="http://schemas.microsoft.com/office/drawing/2014/main" id="{03DAC6A3-900E-0E91-480E-F51F516DC9C0}"/>
              </a:ext>
            </a:extLst>
          </p:cNvPr>
          <p:cNvSpPr/>
          <p:nvPr/>
        </p:nvSpPr>
        <p:spPr>
          <a:xfrm rot="10800000">
            <a:off x="8726092" y="1957664"/>
            <a:ext cx="2969059" cy="3146966"/>
          </a:xfrm>
          <a:prstGeom prst="round2Same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с двумя скругленными соседними углами 16">
            <a:extLst>
              <a:ext uri="{FF2B5EF4-FFF2-40B4-BE49-F238E27FC236}">
                <a16:creationId xmlns:a16="http://schemas.microsoft.com/office/drawing/2014/main" id="{13D28367-7C41-4D1B-51D3-90B7531FE0BE}"/>
              </a:ext>
            </a:extLst>
          </p:cNvPr>
          <p:cNvSpPr/>
          <p:nvPr/>
        </p:nvSpPr>
        <p:spPr>
          <a:xfrm rot="10800000">
            <a:off x="443412" y="1957666"/>
            <a:ext cx="4261438" cy="4351337"/>
          </a:xfrm>
          <a:prstGeom prst="round2SameRect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6CDDDBB4-129A-A313-CFF9-1D69D37FDFB1}"/>
              </a:ext>
            </a:extLst>
          </p:cNvPr>
          <p:cNvSpPr/>
          <p:nvPr/>
        </p:nvSpPr>
        <p:spPr>
          <a:xfrm>
            <a:off x="4877067" y="1352242"/>
            <a:ext cx="3683516" cy="533357"/>
          </a:xfrm>
          <a:prstGeom prst="roundRect">
            <a:avLst/>
          </a:prstGeom>
          <a:solidFill>
            <a:srgbClr val="10347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A93588FD-9D47-041A-5516-7A5BFC9D590D}"/>
              </a:ext>
            </a:extLst>
          </p:cNvPr>
          <p:cNvSpPr/>
          <p:nvPr/>
        </p:nvSpPr>
        <p:spPr>
          <a:xfrm>
            <a:off x="431344" y="1349248"/>
            <a:ext cx="4280211" cy="539346"/>
          </a:xfrm>
          <a:prstGeom prst="roundRect">
            <a:avLst/>
          </a:prstGeom>
          <a:solidFill>
            <a:srgbClr val="10347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AA91A8D-6CB8-4237-4C05-D65A794D7C30}"/>
              </a:ext>
            </a:extLst>
          </p:cNvPr>
          <p:cNvSpPr/>
          <p:nvPr/>
        </p:nvSpPr>
        <p:spPr>
          <a:xfrm>
            <a:off x="8726095" y="1349248"/>
            <a:ext cx="2969058" cy="539346"/>
          </a:xfrm>
          <a:prstGeom prst="roundRect">
            <a:avLst/>
          </a:prstGeom>
          <a:solidFill>
            <a:srgbClr val="103479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50DC1BF-0AA2-7A29-8CF5-0544286E3C77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C5E29A-41D0-E85C-5DAE-C89AA97D9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6073" y="-108005"/>
            <a:ext cx="10515600" cy="1325563"/>
          </a:xfrm>
        </p:spPr>
        <p:txBody>
          <a:bodyPr>
            <a:norm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ОЦЕНКА ФИНАНСОВЫХ РЕЗУЛЬТАТОВ</a:t>
            </a:r>
            <a:r>
              <a:rPr lang="ru-RU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9EF2AD-F282-80C3-732D-CD62AFF6D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969" y="1957666"/>
            <a:ext cx="4373163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sz="1900" b="1" dirty="0"/>
              <a:t>Стоимость разработки:</a:t>
            </a:r>
            <a:endParaRPr lang="ru-RU" sz="1900" dirty="0"/>
          </a:p>
          <a:p>
            <a:pPr>
              <a:buFont typeface="Arial" panose="020B0604020202020204" pitchFamily="34" charset="0"/>
              <a:buChar char="•"/>
            </a:pPr>
            <a:r>
              <a:rPr lang="ru-RU" sz="1900" dirty="0" err="1"/>
              <a:t>Телеграм</a:t>
            </a:r>
            <a:r>
              <a:rPr lang="ru-RU" sz="1900" dirty="0"/>
              <a:t>-бот:</a:t>
            </a:r>
            <a:br>
              <a:rPr lang="ru-RU" sz="1900" dirty="0"/>
            </a:br>
            <a:r>
              <a:rPr lang="ru-RU" sz="1900" dirty="0"/>
              <a:t>Команда из 4 человек, срок — 1 месяц</a:t>
            </a:r>
            <a:br>
              <a:rPr lang="ru-RU" sz="1900" dirty="0"/>
            </a:br>
            <a:r>
              <a:rPr lang="ru-RU" sz="1900" dirty="0"/>
              <a:t>Итог: ~1,2 млн </a:t>
            </a:r>
            <a:r>
              <a:rPr lang="ru-RU" sz="1900" dirty="0" err="1"/>
              <a:t>руб</a:t>
            </a:r>
            <a:r>
              <a:rPr lang="ru-RU" sz="1900" dirty="0"/>
              <a:t> с налогами и накладными расходами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900" dirty="0"/>
              <a:t>Генеративная модель:</a:t>
            </a:r>
            <a:br>
              <a:rPr lang="ru-RU" sz="1900" dirty="0"/>
            </a:br>
            <a:r>
              <a:rPr lang="ru-RU" sz="1900" dirty="0"/>
              <a:t>Команда из 7 человек, срок — 6 месяцев</a:t>
            </a:r>
            <a:br>
              <a:rPr lang="ru-RU" sz="1900" dirty="0"/>
            </a:br>
            <a:r>
              <a:rPr lang="ru-RU" sz="1900" dirty="0"/>
              <a:t>Итог: ~10–13,5 млн </a:t>
            </a:r>
            <a:r>
              <a:rPr lang="ru-RU" sz="1900" dirty="0" err="1"/>
              <a:t>руб</a:t>
            </a:r>
            <a:r>
              <a:rPr lang="ru-RU" sz="1900" dirty="0"/>
              <a:t> с учетом всех расходов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sz="1900" dirty="0"/>
              <a:t>Поддержка (3–5 лет):</a:t>
            </a:r>
            <a:br>
              <a:rPr lang="ru-RU" sz="1900" dirty="0"/>
            </a:br>
            <a:r>
              <a:rPr lang="ru-RU" sz="1900" dirty="0"/>
              <a:t>30–50% от стоимости реализации</a:t>
            </a:r>
            <a:br>
              <a:rPr lang="ru-RU" sz="1900" dirty="0"/>
            </a:br>
            <a:r>
              <a:rPr lang="ru-RU" sz="1900" dirty="0"/>
              <a:t>Итог: ~3–6,75 млн </a:t>
            </a:r>
            <a:r>
              <a:rPr lang="ru-RU" sz="1900" dirty="0" err="1"/>
              <a:t>руб</a:t>
            </a:r>
            <a:endParaRPr lang="ru-RU" sz="1900" dirty="0"/>
          </a:p>
          <a:p>
            <a:r>
              <a:rPr lang="ru-RU" sz="1900" dirty="0"/>
              <a:t>Общий бюджет проекта:</a:t>
            </a:r>
            <a:br>
              <a:rPr lang="ru-RU" sz="1900" dirty="0"/>
            </a:br>
            <a:r>
              <a:rPr lang="ru-RU" sz="1900" dirty="0"/>
              <a:t>14,2 – 21,45 млн </a:t>
            </a:r>
            <a:r>
              <a:rPr lang="ru-RU" sz="1900" dirty="0" err="1"/>
              <a:t>руб</a:t>
            </a:r>
            <a:endParaRPr lang="ru-RU" sz="1900" dirty="0"/>
          </a:p>
          <a:p>
            <a:endParaRPr lang="ru-RU" dirty="0"/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B21FE5A-599A-0974-E9EE-C40A90150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777A5E-BC50-B189-A268-4B8BF8FF72F8}"/>
              </a:ext>
            </a:extLst>
          </p:cNvPr>
          <p:cNvSpPr txBox="1"/>
          <p:nvPr/>
        </p:nvSpPr>
        <p:spPr>
          <a:xfrm>
            <a:off x="5015057" y="2242308"/>
            <a:ext cx="35455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Сейчас подготовка одной новости занимает ~</a:t>
            </a:r>
            <a:r>
              <a:rPr lang="ru-RU" u="sng" dirty="0"/>
              <a:t>7 часов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После внедрения решений — ~</a:t>
            </a:r>
            <a:r>
              <a:rPr lang="ru-RU" u="sng" dirty="0"/>
              <a:t>4 часа</a:t>
            </a:r>
            <a:br>
              <a:rPr lang="ru-RU" dirty="0"/>
            </a:br>
            <a:r>
              <a:rPr lang="ru-RU" b="1" dirty="0"/>
              <a:t>Прирост эффективности</a:t>
            </a:r>
            <a:r>
              <a:rPr lang="ru-RU" dirty="0"/>
              <a:t>: </a:t>
            </a:r>
          </a:p>
          <a:p>
            <a:r>
              <a:rPr lang="ru-RU" dirty="0"/>
              <a:t>+ 75% к текущей эффективности.</a:t>
            </a:r>
            <a:br>
              <a:rPr lang="ru-RU" dirty="0"/>
            </a:br>
            <a:r>
              <a:rPr lang="ru-RU" dirty="0"/>
              <a:t>При ставке 715 </a:t>
            </a:r>
            <a:r>
              <a:rPr lang="ru-RU" dirty="0" err="1"/>
              <a:t>руб</a:t>
            </a:r>
            <a:r>
              <a:rPr lang="ru-RU" dirty="0"/>
              <a:t>/час и вовлечении 10 сотрудников</a:t>
            </a:r>
            <a:br>
              <a:rPr lang="ru-RU" dirty="0"/>
            </a:br>
            <a:r>
              <a:rPr lang="ru-RU" b="1" dirty="0"/>
              <a:t>Экономия = 900 000 </a:t>
            </a:r>
            <a:r>
              <a:rPr lang="ru-RU" b="1" dirty="0" err="1"/>
              <a:t>руб</a:t>
            </a:r>
            <a:r>
              <a:rPr lang="ru-RU" b="1" dirty="0"/>
              <a:t>/</a:t>
            </a:r>
            <a:r>
              <a:rPr lang="ru-RU" b="1" dirty="0" err="1"/>
              <a:t>мес</a:t>
            </a:r>
            <a:r>
              <a:rPr lang="ru-RU" b="1" dirty="0"/>
              <a:t> </a:t>
            </a:r>
            <a:r>
              <a:rPr lang="ru-RU" dirty="0"/>
              <a:t>(~10,8 млн </a:t>
            </a:r>
            <a:r>
              <a:rPr lang="ru-RU" dirty="0" err="1"/>
              <a:t>руб</a:t>
            </a:r>
            <a:r>
              <a:rPr lang="ru-RU" dirty="0"/>
              <a:t>/год)</a:t>
            </a:r>
            <a:br>
              <a:rPr lang="ru-RU" dirty="0"/>
            </a:br>
            <a:r>
              <a:rPr lang="ru-RU" b="1" dirty="0"/>
              <a:t>Окупаемость – 1.5 – 2 года </a:t>
            </a:r>
            <a:endParaRPr lang="ru-RU" dirty="0"/>
          </a:p>
          <a:p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012DE0-7D33-6E5D-9364-BC1BECBA8637}"/>
              </a:ext>
            </a:extLst>
          </p:cNvPr>
          <p:cNvSpPr txBox="1"/>
          <p:nvPr/>
        </p:nvSpPr>
        <p:spPr>
          <a:xfrm>
            <a:off x="8813905" y="2242308"/>
            <a:ext cx="27299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Возможны риски срыва сроков и недобора по команде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ru-RU" dirty="0"/>
              <a:t>Рекомендация: заложить дополнительно 10–20% резерва на покрытие непредвиденных расходов</a:t>
            </a:r>
          </a:p>
          <a:p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EE12B3-A48B-06EF-DCC0-74B4882EE6D6}"/>
              </a:ext>
            </a:extLst>
          </p:cNvPr>
          <p:cNvSpPr txBox="1"/>
          <p:nvPr/>
        </p:nvSpPr>
        <p:spPr>
          <a:xfrm>
            <a:off x="11211341" y="6374296"/>
            <a:ext cx="431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CC68C6-23C4-3B9A-79BD-F1A1C9F572BD}"/>
              </a:ext>
            </a:extLst>
          </p:cNvPr>
          <p:cNvSpPr txBox="1"/>
          <p:nvPr/>
        </p:nvSpPr>
        <p:spPr>
          <a:xfrm>
            <a:off x="445422" y="1424313"/>
            <a:ext cx="42802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b="1" dirty="0" err="1">
                <a:solidFill>
                  <a:schemeClr val="bg1"/>
                </a:solidFill>
              </a:rPr>
              <a:t>Телеграм</a:t>
            </a:r>
            <a:r>
              <a:rPr lang="ru-RU" sz="1800" b="1" dirty="0">
                <a:solidFill>
                  <a:schemeClr val="bg1"/>
                </a:solidFill>
              </a:rPr>
              <a:t>-бот + генеративная модель:</a:t>
            </a:r>
            <a:endParaRPr lang="ru-RU" sz="1800" dirty="0">
              <a:solidFill>
                <a:schemeClr val="bg1"/>
              </a:solidFill>
            </a:endParaRPr>
          </a:p>
          <a:p>
            <a:endParaRPr lang="ru-R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200A8E-C80F-7266-083B-E7381FEFAA57}"/>
              </a:ext>
            </a:extLst>
          </p:cNvPr>
          <p:cNvSpPr txBox="1"/>
          <p:nvPr/>
        </p:nvSpPr>
        <p:spPr>
          <a:xfrm>
            <a:off x="4957634" y="1424313"/>
            <a:ext cx="34075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Оценка эффективности (</a:t>
            </a:r>
            <a:r>
              <a:rPr lang="en" b="1" dirty="0">
                <a:solidFill>
                  <a:schemeClr val="bg1"/>
                </a:solidFill>
              </a:rPr>
              <a:t>ROI):</a:t>
            </a:r>
            <a:endParaRPr lang="en" dirty="0">
              <a:solidFill>
                <a:schemeClr val="bg1"/>
              </a:solidFill>
            </a:endParaRPr>
          </a:p>
          <a:p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401E79C-3F38-63BF-E7D2-25ED3B90535F}"/>
              </a:ext>
            </a:extLst>
          </p:cNvPr>
          <p:cNvSpPr txBox="1"/>
          <p:nvPr/>
        </p:nvSpPr>
        <p:spPr>
          <a:xfrm>
            <a:off x="8855019" y="1444245"/>
            <a:ext cx="20906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Риски и резервы:</a:t>
            </a:r>
            <a:endParaRPr lang="ru-RU" dirty="0">
              <a:solidFill>
                <a:schemeClr val="bg1"/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7592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Объект 11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4B6C129C-9161-7C72-C9E5-7B79FD11D1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77"/>
          <a:stretch/>
        </p:blipFill>
        <p:spPr>
          <a:xfrm>
            <a:off x="411459" y="1172830"/>
            <a:ext cx="8086799" cy="5804729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747BEE2-77CC-5C5A-651D-3BE25C8B42AF}"/>
              </a:ext>
            </a:extLst>
          </p:cNvPr>
          <p:cNvSpPr txBox="1"/>
          <p:nvPr/>
        </p:nvSpPr>
        <p:spPr>
          <a:xfrm>
            <a:off x="8210571" y="1346029"/>
            <a:ext cx="4122031" cy="2939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Всего 17 сотрудников:</a:t>
            </a:r>
            <a:endParaRPr lang="ru-RU" dirty="0">
              <a:latin typeface="Times New Roman" panose="02020603050405020304" pitchFamily="18" charset="0"/>
              <a:ea typeface="Times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1 начал</a:t>
            </a:r>
            <a:r>
              <a:rPr lang="ru-RU" dirty="0"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ьник управления</a:t>
            </a:r>
          </a:p>
          <a:p>
            <a:pPr algn="just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1 заместитель начальника управления</a:t>
            </a:r>
          </a:p>
          <a:p>
            <a:pPr algn="just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3 начальника отдела</a:t>
            </a:r>
          </a:p>
          <a:p>
            <a:pPr algn="just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3 заместителя начальника отдела</a:t>
            </a:r>
          </a:p>
          <a:p>
            <a:pPr algn="just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2 ведущих специалиста</a:t>
            </a:r>
          </a:p>
          <a:p>
            <a:pPr algn="just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2 дизайнера, аналитик</a:t>
            </a:r>
          </a:p>
          <a:p>
            <a:pPr algn="just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3 куратора</a:t>
            </a:r>
          </a:p>
          <a:p>
            <a:pPr algn="just">
              <a:lnSpc>
                <a:spcPct val="115000"/>
              </a:lnSpc>
            </a:pPr>
            <a:r>
              <a:rPr lang="ru-RU" sz="1800" dirty="0"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2 райтера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857DE8F-F08B-CF21-9333-33FE6057B756}"/>
              </a:ext>
            </a:extLst>
          </p:cNvPr>
          <p:cNvSpPr/>
          <p:nvPr/>
        </p:nvSpPr>
        <p:spPr>
          <a:xfrm rot="16200000">
            <a:off x="5528734" y="-5547095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BC8F14-134C-C6F0-21D6-FEEFC7816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866" y="-2361142"/>
            <a:ext cx="10515600" cy="1325563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301CE4-3244-3102-5D16-F386DE9844AF}"/>
              </a:ext>
            </a:extLst>
          </p:cNvPr>
          <p:cNvSpPr txBox="1"/>
          <p:nvPr/>
        </p:nvSpPr>
        <p:spPr>
          <a:xfrm>
            <a:off x="4392918" y="260584"/>
            <a:ext cx="65417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sz="2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  <a:cs typeface="Times New Roman" panose="02020603050405020304" pitchFamily="18" charset="0"/>
              </a:rPr>
              <a:t>Организационная структура по документам</a:t>
            </a:r>
            <a:r>
              <a:rPr lang="ru-RU" sz="24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Рисунок 8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FDD23971-1FD4-4BAB-B7EB-B2188637D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42A861D-F973-30FB-5935-AE83D1FE6FAE}"/>
              </a:ext>
            </a:extLst>
          </p:cNvPr>
          <p:cNvSpPr txBox="1"/>
          <p:nvPr/>
        </p:nvSpPr>
        <p:spPr>
          <a:xfrm>
            <a:off x="11538417" y="640294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063235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BF02796-C45A-8561-03FA-CAD9F6ACF5AA}"/>
              </a:ext>
            </a:extLst>
          </p:cNvPr>
          <p:cNvSpPr/>
          <p:nvPr/>
        </p:nvSpPr>
        <p:spPr>
          <a:xfrm rot="16200000">
            <a:off x="5528734" y="-5528734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E2E6675-71BA-F7F7-B55B-46521CD99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EFAEF30-4593-1E65-9D82-42D64669BB30}"/>
              </a:ext>
            </a:extLst>
          </p:cNvPr>
          <p:cNvSpPr/>
          <p:nvPr/>
        </p:nvSpPr>
        <p:spPr>
          <a:xfrm>
            <a:off x="465579" y="1735996"/>
            <a:ext cx="3766088" cy="5122000"/>
          </a:xfrm>
          <a:prstGeom prst="roundRect">
            <a:avLst/>
          </a:prstGeom>
          <a:solidFill>
            <a:srgbClr val="002060">
              <a:alpha val="6980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25308C"/>
              </a:highlight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5CB1F30-9467-BB2A-1D51-671267B05F06}"/>
              </a:ext>
            </a:extLst>
          </p:cNvPr>
          <p:cNvSpPr/>
          <p:nvPr/>
        </p:nvSpPr>
        <p:spPr>
          <a:xfrm>
            <a:off x="4249053" y="1689311"/>
            <a:ext cx="3766088" cy="5168685"/>
          </a:xfrm>
          <a:prstGeom prst="roundRect">
            <a:avLst/>
          </a:prstGeom>
          <a:solidFill>
            <a:srgbClr val="002060">
              <a:alpha val="8470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8AA7B217-A81F-977F-820D-ABC23E1D44E0}"/>
              </a:ext>
            </a:extLst>
          </p:cNvPr>
          <p:cNvSpPr/>
          <p:nvPr/>
        </p:nvSpPr>
        <p:spPr>
          <a:xfrm>
            <a:off x="8013229" y="1689312"/>
            <a:ext cx="3766088" cy="5168685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DEB850-3A43-A988-A9F1-50B9CF7F2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8473" y="-113877"/>
            <a:ext cx="10515600" cy="1325563"/>
          </a:xfrm>
        </p:spPr>
        <p:txBody>
          <a:bodyPr>
            <a:normAutofit/>
          </a:bodyPr>
          <a:lstStyle/>
          <a:p>
            <a:r>
              <a:rPr lang="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PESTEL  анализ</a:t>
            </a:r>
            <a:endParaRPr lang="ru-RU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0FB2FF-B9E8-B001-356B-97C97C7D309B}"/>
              </a:ext>
            </a:extLst>
          </p:cNvPr>
          <p:cNvSpPr txBox="1"/>
          <p:nvPr/>
        </p:nvSpPr>
        <p:spPr>
          <a:xfrm>
            <a:off x="1908243" y="1671547"/>
            <a:ext cx="6623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P</a:t>
            </a:r>
            <a:endParaRPr lang="ru-RU" sz="5400" dirty="0">
              <a:solidFill>
                <a:schemeClr val="bg1"/>
              </a:solidFill>
              <a:cs typeface="Apple Chancery" panose="03020702040506060504" pitchFamily="66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5E7840-D2A5-CE8E-8F40-4B9EFFC71F54}"/>
              </a:ext>
            </a:extLst>
          </p:cNvPr>
          <p:cNvSpPr txBox="1"/>
          <p:nvPr/>
        </p:nvSpPr>
        <p:spPr>
          <a:xfrm>
            <a:off x="5737947" y="1671547"/>
            <a:ext cx="7040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E</a:t>
            </a:r>
            <a:endParaRPr lang="ru-RU" sz="5400" dirty="0">
              <a:solidFill>
                <a:schemeClr val="bg1"/>
              </a:solidFill>
              <a:cs typeface="Apple Chancery" panose="03020702040506060504" pitchFamily="66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68F6C4-678A-4F22-21B5-61A412B4FBE9}"/>
              </a:ext>
            </a:extLst>
          </p:cNvPr>
          <p:cNvSpPr txBox="1"/>
          <p:nvPr/>
        </p:nvSpPr>
        <p:spPr>
          <a:xfrm>
            <a:off x="9609329" y="1652500"/>
            <a:ext cx="5757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S</a:t>
            </a:r>
            <a:endParaRPr lang="ru-RU" sz="5400" dirty="0">
              <a:solidFill>
                <a:schemeClr val="bg1"/>
              </a:solidFill>
              <a:cs typeface="Apple Chancery" panose="03020702040506060504" pitchFamily="66" charset="-79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FF61F3-20FD-77A8-2E13-58605BAF3466}"/>
              </a:ext>
            </a:extLst>
          </p:cNvPr>
          <p:cNvSpPr txBox="1"/>
          <p:nvPr/>
        </p:nvSpPr>
        <p:spPr>
          <a:xfrm>
            <a:off x="514530" y="2575830"/>
            <a:ext cx="3629229" cy="3576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Введение и продление санкций</a:t>
            </a:r>
            <a:endParaRPr lang="en-US" sz="180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" panose="02020603050405020304" pitchFamily="18" charset="0"/>
            </a:endParaRPr>
          </a:p>
          <a:p>
            <a:pPr lvl="0">
              <a:lnSpc>
                <a:spcPct val="115000"/>
              </a:lnSpc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в отношении различных</a:t>
            </a:r>
            <a:endParaRPr lang="en-US" sz="180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" panose="02020603050405020304" pitchFamily="18" charset="0"/>
            </a:endParaRPr>
          </a:p>
          <a:p>
            <a:pPr lvl="0">
              <a:lnSpc>
                <a:spcPct val="115000"/>
              </a:lnSpc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медиаресурсов, компании, персон</a:t>
            </a:r>
            <a:endParaRPr lang="en-US" sz="180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" panose="02020603050405020304" pitchFamily="18" charset="0"/>
            </a:endParaRPr>
          </a:p>
          <a:p>
            <a:pPr lvl="0">
              <a:lnSpc>
                <a:spcPct val="115000"/>
              </a:lnSpc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из экономической сферы и</a:t>
            </a:r>
            <a:endParaRPr lang="en-US" sz="180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" panose="02020603050405020304" pitchFamily="18" charset="0"/>
            </a:endParaRPr>
          </a:p>
          <a:p>
            <a:pPr lvl="0">
              <a:lnSpc>
                <a:spcPct val="115000"/>
              </a:lnSpc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предпринимателей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lvl="0">
              <a:lnSpc>
                <a:spcPct val="115000"/>
              </a:lnSpc>
            </a:pPr>
            <a:r>
              <a:rPr lang="en-US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2. 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Политическая нестабильность в экономической среде 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lvl="0">
              <a:lnSpc>
                <a:spcPct val="115000"/>
              </a:lnSpc>
            </a:pPr>
            <a:r>
              <a:rPr lang="en-US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3. 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Напряженные международные отношения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lvl="0">
              <a:lnSpc>
                <a:spcPct val="115000"/>
              </a:lnSpc>
            </a:pPr>
            <a:r>
              <a:rPr lang="en-US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4. 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Международные визиты, плюс визиты гостевые 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AA4E97-337B-D987-394D-7D91A976F13E}"/>
              </a:ext>
            </a:extLst>
          </p:cNvPr>
          <p:cNvSpPr txBox="1"/>
          <p:nvPr/>
        </p:nvSpPr>
        <p:spPr>
          <a:xfrm>
            <a:off x="4257507" y="2575830"/>
            <a:ext cx="3704041" cy="3257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>
              <a:lnSpc>
                <a:spcPct val="115000"/>
              </a:lnSpc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1.Государственное финансирование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lvl="0" algn="just">
              <a:lnSpc>
                <a:spcPct val="115000"/>
              </a:lnSpc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2. Международная торговл</a:t>
            </a: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20603050405020304" pitchFamily="18" charset="0"/>
              </a:rPr>
              <a:t>я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lvl="0" algn="just">
              <a:lnSpc>
                <a:spcPct val="115000"/>
              </a:lnSpc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3. Нестабильный курс валют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lvl="0" algn="just">
              <a:lnSpc>
                <a:spcPct val="115000"/>
              </a:lnSpc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4. Сложности экономического</a:t>
            </a:r>
          </a:p>
          <a:p>
            <a:pPr lvl="0" algn="just">
              <a:lnSpc>
                <a:spcPct val="115000"/>
              </a:lnSpc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20603050405020304" pitchFamily="18" charset="0"/>
              </a:rPr>
              <a:t>     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прогнозирования, сложности с</a:t>
            </a:r>
          </a:p>
          <a:p>
            <a:pPr lvl="0" algn="just">
              <a:lnSpc>
                <a:spcPct val="115000"/>
              </a:lnSpc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20603050405020304" pitchFamily="18" charset="0"/>
              </a:rPr>
              <a:t>     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подбором внешних экспертов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lvl="0" algn="just">
              <a:lnSpc>
                <a:spcPct val="115000"/>
              </a:lnSpc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5. Сложная взаимосвязь ключевых</a:t>
            </a:r>
          </a:p>
          <a:p>
            <a:pPr lvl="0" algn="just">
              <a:lnSpc>
                <a:spcPct val="115000"/>
              </a:lnSpc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20603050405020304" pitchFamily="18" charset="0"/>
              </a:rPr>
              <a:t>     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документов со стратегическими</a:t>
            </a:r>
          </a:p>
          <a:p>
            <a:pPr lvl="0" algn="just">
              <a:lnSpc>
                <a:spcPct val="115000"/>
              </a:lnSpc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20603050405020304" pitchFamily="18" charset="0"/>
              </a:rPr>
              <a:t>     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задачами в экономике при</a:t>
            </a:r>
          </a:p>
          <a:p>
            <a:pPr lvl="0" algn="just">
              <a:lnSpc>
                <a:spcPct val="115000"/>
              </a:lnSpc>
            </a:pP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20603050405020304" pitchFamily="18" charset="0"/>
              </a:rPr>
              <a:t>     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выделении итогового результата 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526F196-7011-EDCD-008E-9B745E06E545}"/>
              </a:ext>
            </a:extLst>
          </p:cNvPr>
          <p:cNvSpPr txBox="1"/>
          <p:nvPr/>
        </p:nvSpPr>
        <p:spPr>
          <a:xfrm>
            <a:off x="8170423" y="2594877"/>
            <a:ext cx="3497975" cy="32576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Общественное мнение 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Изменения в предпочтениях населения способов получения информации</a:t>
            </a:r>
            <a:endParaRPr lang="ru-RU" dirty="0">
              <a:solidFill>
                <a:schemeClr val="bg1"/>
              </a:solidFill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Заинтересованность граждан в экономической ситуации в стране </a:t>
            </a:r>
            <a:endParaRPr lang="ru-RU" dirty="0">
              <a:solidFill>
                <a:schemeClr val="bg1"/>
              </a:solidFill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Потребность граждан в простом донесение информации до них </a:t>
            </a:r>
            <a:endParaRPr lang="ru-RU" sz="1800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296FFCB-D759-AD54-A66F-1E4A40197504}"/>
              </a:ext>
            </a:extLst>
          </p:cNvPr>
          <p:cNvSpPr txBox="1"/>
          <p:nvPr/>
        </p:nvSpPr>
        <p:spPr>
          <a:xfrm>
            <a:off x="11726421" y="6488664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032757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3EC3EFD6-C0A4-B03A-53E7-A7F587348DFA}"/>
              </a:ext>
            </a:extLst>
          </p:cNvPr>
          <p:cNvSpPr/>
          <p:nvPr/>
        </p:nvSpPr>
        <p:spPr>
          <a:xfrm>
            <a:off x="482009" y="1736000"/>
            <a:ext cx="3766088" cy="5122000"/>
          </a:xfrm>
          <a:prstGeom prst="roundRect">
            <a:avLst/>
          </a:prstGeom>
          <a:solidFill>
            <a:srgbClr val="002060">
              <a:alpha val="6980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highlight>
                <a:srgbClr val="25308C"/>
              </a:highlight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8AB334FD-DA9A-CEA7-54E8-F610833E3D71}"/>
              </a:ext>
            </a:extLst>
          </p:cNvPr>
          <p:cNvSpPr/>
          <p:nvPr/>
        </p:nvSpPr>
        <p:spPr>
          <a:xfrm>
            <a:off x="4249053" y="1689311"/>
            <a:ext cx="3766088" cy="5168685"/>
          </a:xfrm>
          <a:prstGeom prst="roundRect">
            <a:avLst/>
          </a:prstGeom>
          <a:solidFill>
            <a:srgbClr val="002060">
              <a:alpha val="8470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EB14D73C-998E-97FB-64C1-B3155E2281E5}"/>
              </a:ext>
            </a:extLst>
          </p:cNvPr>
          <p:cNvSpPr/>
          <p:nvPr/>
        </p:nvSpPr>
        <p:spPr>
          <a:xfrm>
            <a:off x="8013229" y="1689312"/>
            <a:ext cx="3766088" cy="5168685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2A21646-CFA8-6887-B01A-37DF40EEEFF7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pic>
        <p:nvPicPr>
          <p:cNvPr id="8" name="Рисунок 7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3B69174D-900A-4448-7351-39CE2B6A6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CCEECB8-22FC-CB98-77F1-998B56EAD022}"/>
              </a:ext>
            </a:extLst>
          </p:cNvPr>
          <p:cNvSpPr txBox="1"/>
          <p:nvPr/>
        </p:nvSpPr>
        <p:spPr>
          <a:xfrm>
            <a:off x="4640338" y="293167"/>
            <a:ext cx="610913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2800" b="1" dirty="0">
                <a:solidFill>
                  <a:schemeClr val="bg1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PESTEL  анализ</a:t>
            </a:r>
            <a:endParaRPr lang="ru-RU" sz="2800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0C47AA-C0D8-C09E-F500-A7E3941D0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1957" y="1776817"/>
            <a:ext cx="786191" cy="923330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T</a:t>
            </a:r>
            <a:endParaRPr lang="ru-RU" sz="5400" dirty="0">
              <a:solidFill>
                <a:schemeClr val="bg1"/>
              </a:solidFill>
              <a:cs typeface="Apple Chancery" panose="03020702040506060504" pitchFamily="66" charset="-79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89F9A9-16B8-8B25-FC8F-8CAAF7730065}"/>
              </a:ext>
            </a:extLst>
          </p:cNvPr>
          <p:cNvSpPr txBox="1"/>
          <p:nvPr/>
        </p:nvSpPr>
        <p:spPr>
          <a:xfrm>
            <a:off x="5788700" y="1669735"/>
            <a:ext cx="6145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E</a:t>
            </a:r>
            <a:endParaRPr lang="ru-RU" sz="5400" dirty="0">
              <a:solidFill>
                <a:schemeClr val="bg1"/>
              </a:solidFill>
              <a:cs typeface="Apple Chancery" panose="03020702040506060504" pitchFamily="66" charset="-79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82F8D4-DCC9-1841-BAB0-C2E266925382}"/>
              </a:ext>
            </a:extLst>
          </p:cNvPr>
          <p:cNvSpPr txBox="1"/>
          <p:nvPr/>
        </p:nvSpPr>
        <p:spPr>
          <a:xfrm>
            <a:off x="9475032" y="1669735"/>
            <a:ext cx="300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L</a:t>
            </a:r>
            <a:endParaRPr lang="ru-RU" sz="5400" dirty="0">
              <a:solidFill>
                <a:schemeClr val="bg1"/>
              </a:solidFill>
              <a:cs typeface="Apple Chancery" panose="03020702040506060504" pitchFamily="66" charset="-79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A261D9-A85F-F841-D330-761B9DB49AFE}"/>
              </a:ext>
            </a:extLst>
          </p:cNvPr>
          <p:cNvSpPr txBox="1"/>
          <p:nvPr/>
        </p:nvSpPr>
        <p:spPr>
          <a:xfrm>
            <a:off x="490775" y="2700147"/>
            <a:ext cx="3766088" cy="2620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Появление новых цифровых каналов для распространения информации 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Развитие искусственного интеллекта </a:t>
            </a:r>
            <a:endParaRPr lang="en-US" sz="180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" panose="02020603050405020304" pitchFamily="18" charset="0"/>
            </a:endParaRPr>
          </a:p>
          <a:p>
            <a:pPr lvl="0">
              <a:lnSpc>
                <a:spcPct val="115000"/>
              </a:lnSpc>
            </a:pPr>
            <a:r>
              <a:rPr lang="en-US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3.   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Тенденция к </a:t>
            </a:r>
            <a:r>
              <a:rPr lang="ru-RU" sz="1800" u="none" strike="noStrike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кибер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 атакам 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lvl="0">
              <a:lnSpc>
                <a:spcPct val="115000"/>
              </a:lnSpc>
            </a:pPr>
            <a:r>
              <a:rPr lang="en-US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4.   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Автоматизация рабочих</a:t>
            </a:r>
            <a:endParaRPr lang="en-US" sz="1800" u="none" strike="noStrike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Times" panose="02020603050405020304" pitchFamily="18" charset="0"/>
            </a:endParaRPr>
          </a:p>
          <a:p>
            <a:pPr lvl="0">
              <a:lnSpc>
                <a:spcPct val="115000"/>
              </a:lnSpc>
            </a:pP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Times" panose="02020603050405020304" pitchFamily="18" charset="0"/>
              </a:rPr>
              <a:t>      </a:t>
            </a: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процессов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2A1D119-2556-1F32-91D3-BA9E307C1439}"/>
              </a:ext>
            </a:extLst>
          </p:cNvPr>
          <p:cNvSpPr txBox="1"/>
          <p:nvPr/>
        </p:nvSpPr>
        <p:spPr>
          <a:xfrm>
            <a:off x="4368080" y="2641873"/>
            <a:ext cx="3408940" cy="2620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Чрезвычайная ситуация или кризис в стране (пандемия, наводнение, пожары и т.п) 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Тренд на зеленые инвестиции </a:t>
            </a:r>
            <a:endParaRPr lang="ru-RU" dirty="0">
              <a:solidFill>
                <a:schemeClr val="bg1"/>
              </a:solidFill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Тренд на осознанное потребление </a:t>
            </a:r>
            <a:endParaRPr lang="ru-RU" dirty="0">
              <a:solidFill>
                <a:schemeClr val="bg1"/>
              </a:solidFill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ESG концепция 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99A0009-F731-B0DD-9FAE-49679BBCE022}"/>
              </a:ext>
            </a:extLst>
          </p:cNvPr>
          <p:cNvSpPr txBox="1"/>
          <p:nvPr/>
        </p:nvSpPr>
        <p:spPr>
          <a:xfrm>
            <a:off x="8077099" y="2612642"/>
            <a:ext cx="3591001" cy="3236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Изменение в законодательстве Российской Федерации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Требования к прозрачности и отчетности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Действие закона о защите персональных данных и авторских прав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ru-RU" sz="1800" u="none" strike="noStrike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Не состыковка публикаций на </a:t>
            </a:r>
            <a:r>
              <a:rPr lang="ru-RU" sz="1800" u="none" strike="noStrike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regulation.gov.ru</a:t>
            </a:r>
            <a:endParaRPr lang="ru-RU" sz="1800" u="none" strike="noStrike" dirty="0">
              <a:solidFill>
                <a:schemeClr val="bg1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3FA9DD-B292-C21B-DA91-098418771DD7}"/>
              </a:ext>
            </a:extLst>
          </p:cNvPr>
          <p:cNvSpPr txBox="1"/>
          <p:nvPr/>
        </p:nvSpPr>
        <p:spPr>
          <a:xfrm>
            <a:off x="11779317" y="638754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085116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265502B-FC77-D19A-D8F1-B78B890EC0D3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F7FF62E-FBE0-A102-1B58-76E4D2B19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5840" y="-108005"/>
            <a:ext cx="10515600" cy="1325563"/>
          </a:xfrm>
        </p:spPr>
        <p:txBody>
          <a:bodyPr>
            <a:normAutofit/>
          </a:bodyPr>
          <a:lstStyle/>
          <a:p>
            <a:r>
              <a:rPr lang="ru" sz="3600" b="1" dirty="0">
                <a:solidFill>
                  <a:schemeClr val="bg1"/>
                </a:solidFill>
                <a:latin typeface="Spectral"/>
                <a:ea typeface="Spectral"/>
                <a:cs typeface="Spectral"/>
                <a:sym typeface="Spectral"/>
              </a:rPr>
              <a:t>SWOT  анализ</a:t>
            </a:r>
            <a:endParaRPr lang="ru-RU" sz="3600" dirty="0">
              <a:solidFill>
                <a:schemeClr val="bg1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EB9B81-B6BE-A3D4-10A9-15C5818CF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61542"/>
            <a:ext cx="5291528" cy="5014210"/>
          </a:xfrm>
        </p:spPr>
        <p:txBody>
          <a:bodyPr>
            <a:normAutofit fontScale="6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900" b="1" dirty="0">
                <a:solidFill>
                  <a:srgbClr val="25308C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Сильные стороны (</a:t>
            </a:r>
            <a:r>
              <a:rPr lang="en" sz="2900" b="1" dirty="0">
                <a:solidFill>
                  <a:srgbClr val="25308C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S):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2900" b="1" dirty="0">
              <a:latin typeface="Times New Roman" panose="02020603050405020304" pitchFamily="18" charset="0"/>
              <a:ea typeface="Spectral"/>
              <a:cs typeface="Times New Roman" panose="02020603050405020304" pitchFamily="18" charset="0"/>
              <a:sym typeface="Spectral"/>
            </a:endParaRPr>
          </a:p>
          <a:p>
            <a:pPr marL="457200" lvl="0" indent="-31109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Организация имеет </a:t>
            </a:r>
            <a:r>
              <a:rPr lang="ru-RU" sz="29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надежные первоисточники</a:t>
            </a: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, которые обеспечивают ее инфоповодами. </a:t>
            </a:r>
            <a:r>
              <a:rPr lang="ru-RU" sz="29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Эксклюзивность</a:t>
            </a: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федерального значения</a:t>
            </a:r>
          </a:p>
          <a:p>
            <a:pPr marL="457200" lvl="0" indent="-31109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29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Государственная поддержка</a:t>
            </a:r>
          </a:p>
          <a:p>
            <a:pPr marL="457200" lvl="0" indent="-31109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29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Наличие</a:t>
            </a: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множества </a:t>
            </a:r>
            <a:r>
              <a:rPr lang="ru-RU" sz="29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разнообразных источников</a:t>
            </a: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для распространения информации на уровне страны. </a:t>
            </a:r>
          </a:p>
          <a:p>
            <a:pPr marL="457200" lvl="0" indent="-31109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29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Доступ к</a:t>
            </a: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государственным</a:t>
            </a:r>
            <a:r>
              <a:rPr lang="ru-RU" sz="29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данным и аналитикам</a:t>
            </a:r>
          </a:p>
          <a:p>
            <a:pPr marL="457200" lvl="0" indent="-31109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Высокий </a:t>
            </a:r>
            <a:r>
              <a:rPr lang="ru-RU" sz="29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уровень доверия</a:t>
            </a: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и </a:t>
            </a:r>
            <a:r>
              <a:rPr lang="ru-RU" sz="29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поддержки</a:t>
            </a: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от населения </a:t>
            </a:r>
          </a:p>
          <a:p>
            <a:pPr marL="457200" lvl="0" indent="-31109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Тщательная </a:t>
            </a:r>
            <a:r>
              <a:rPr lang="ru-RU" sz="29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проверка информации</a:t>
            </a: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перед публикацией в медиапространство</a:t>
            </a:r>
          </a:p>
          <a:p>
            <a:pPr marL="457200" lvl="0" indent="-311093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Высокоинтеллектуальный </a:t>
            </a:r>
            <a:r>
              <a:rPr lang="ru-RU" sz="29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пул журналистов.</a:t>
            </a:r>
            <a:r>
              <a:rPr lang="ru-RU" sz="29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Пул стабилен</a:t>
            </a: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84AAAD79-6D79-1BC2-44B9-3417E9ADE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7A7B7DA-95A6-0458-CC5B-C4DDCB1E0C20}"/>
              </a:ext>
            </a:extLst>
          </p:cNvPr>
          <p:cNvSpPr txBox="1"/>
          <p:nvPr/>
        </p:nvSpPr>
        <p:spPr>
          <a:xfrm>
            <a:off x="5791200" y="1461541"/>
            <a:ext cx="6400800" cy="516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>
                <a:solidFill>
                  <a:srgbClr val="25308C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Слабые стороны (</a:t>
            </a:r>
            <a:r>
              <a:rPr lang="en" sz="1800" b="1" dirty="0">
                <a:solidFill>
                  <a:srgbClr val="25308C"/>
                </a:solidFill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W):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800" b="1" dirty="0">
              <a:latin typeface="Times New Roman" panose="02020603050405020304" pitchFamily="18" charset="0"/>
              <a:ea typeface="Spectral"/>
              <a:cs typeface="Times New Roman" panose="02020603050405020304" pitchFamily="18" charset="0"/>
              <a:sym typeface="Spectral"/>
            </a:endParaRPr>
          </a:p>
          <a:p>
            <a:pPr marL="457200" lvl="0" indent="-313734" algn="l" rtl="0"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18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Ответы на запросы СМИ занимают много времени</a:t>
            </a:r>
          </a:p>
          <a:p>
            <a:pPr marL="457200" lvl="0" indent="-313734" algn="l" rtl="0"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18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Небольшая оплата труда</a:t>
            </a:r>
            <a:r>
              <a:rPr lang="ru-RU" sz="18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пиар специалистов( на госслужбе)</a:t>
            </a:r>
          </a:p>
          <a:p>
            <a:pPr marL="457200" lvl="0" indent="-313734" algn="l" rtl="0"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18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Небольшая аудитория</a:t>
            </a:r>
            <a:r>
              <a:rPr lang="ru-RU" sz="18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в социальных сетях </a:t>
            </a:r>
          </a:p>
          <a:p>
            <a:pPr marL="457200" lvl="0" indent="-313734" algn="l" rtl="0"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18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Длительное согласование</a:t>
            </a:r>
            <a:r>
              <a:rPr lang="ru-RU" sz="18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итоговых материалов</a:t>
            </a:r>
          </a:p>
          <a:p>
            <a:pPr marL="457200" lvl="0" indent="-313734" algn="l" rtl="0"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18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Нет </a:t>
            </a:r>
            <a:r>
              <a:rPr lang="ru-RU" sz="1800" b="1" dirty="0" err="1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приоритизации</a:t>
            </a:r>
            <a:r>
              <a:rPr lang="ru-RU" sz="18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у руководства министерства на запросы сми</a:t>
            </a:r>
          </a:p>
          <a:p>
            <a:pPr marL="457200" indent="-313734"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1800" b="1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Недостаточно оперативное реагирование </a:t>
            </a:r>
            <a:r>
              <a:rPr lang="ru-RU" sz="18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на кризисные ситуации  </a:t>
            </a:r>
            <a:endParaRPr lang="ru-RU" sz="18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457200" lvl="0" indent="-313734" algn="l" rtl="0"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18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Разрозненные пути </a:t>
            </a:r>
            <a:r>
              <a:rPr lang="ru-RU" sz="18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получения правок на любые материалы</a:t>
            </a:r>
          </a:p>
          <a:p>
            <a:pPr marL="457200" lvl="0" indent="-313734" algn="l" rtl="0"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1800" b="1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Зацикленность экспертов</a:t>
            </a:r>
            <a:r>
              <a:rPr lang="ru-RU" sz="1800" dirty="0">
                <a:latin typeface="Times New Roman" panose="02020603050405020304" pitchFamily="18" charset="0"/>
                <a:ea typeface="Spectral"/>
                <a:cs typeface="Times New Roman" panose="02020603050405020304" pitchFamily="18" charset="0"/>
                <a:sym typeface="Spectral"/>
              </a:rPr>
              <a:t> на устаревших методах распространения информации</a:t>
            </a:r>
            <a:endParaRPr lang="en-US" sz="1800" dirty="0">
              <a:latin typeface="Times New Roman" panose="02020603050405020304" pitchFamily="18" charset="0"/>
              <a:ea typeface="Spectral"/>
              <a:cs typeface="Times New Roman" panose="02020603050405020304" pitchFamily="18" charset="0"/>
              <a:sym typeface="Spectral"/>
            </a:endParaRPr>
          </a:p>
          <a:p>
            <a:pPr marL="457200" lvl="0" indent="-313734" algn="l" rtl="0">
              <a:spcBef>
                <a:spcPts val="0"/>
              </a:spcBef>
              <a:spcAft>
                <a:spcPts val="0"/>
              </a:spcAft>
              <a:buClr>
                <a:srgbClr val="134F5C"/>
              </a:buClr>
              <a:buSzPct val="100000"/>
              <a:buFont typeface="Spectral"/>
              <a:buAutoNum type="arabicPeriod"/>
            </a:pPr>
            <a:r>
              <a:rPr lang="ru-RU" sz="18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Финансирование расписывается </a:t>
            </a:r>
            <a:r>
              <a:rPr lang="ru-RU" sz="1800" b="1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очень строго </a:t>
            </a:r>
            <a:r>
              <a:rPr lang="ru-RU" sz="18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в связи с бюджетированием организации</a:t>
            </a:r>
            <a:endParaRPr lang="ru-RU" sz="18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59B3ABC-924C-5253-0025-4426934AD5E4}"/>
              </a:ext>
            </a:extLst>
          </p:cNvPr>
          <p:cNvSpPr txBox="1"/>
          <p:nvPr/>
        </p:nvSpPr>
        <p:spPr>
          <a:xfrm>
            <a:off x="11489635" y="643828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577744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193ABCDB-5B14-5133-4712-2AB2610E6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8594" y="1916643"/>
            <a:ext cx="5477048" cy="4109403"/>
          </a:xfrm>
        </p:spPr>
        <p:txBody>
          <a:bodyPr/>
          <a:lstStyle/>
          <a:p>
            <a:pPr marL="0" indent="0" algn="just">
              <a:lnSpc>
                <a:spcPct val="115000"/>
              </a:lnSpc>
              <a:buNone/>
            </a:pPr>
            <a:r>
              <a:rPr lang="ru-RU" sz="2000" b="1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Возможности (</a:t>
            </a:r>
            <a:r>
              <a:rPr lang="ru-RU" sz="2000" b="1" dirty="0" err="1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O</a:t>
            </a:r>
            <a:r>
              <a:rPr lang="ru-RU" sz="2000" b="1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):</a:t>
            </a:r>
            <a:endParaRPr lang="ru-RU" sz="2000" dirty="0">
              <a:solidFill>
                <a:srgbClr val="25308C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Развитие цифровых технологий в области ИИ и нейросетей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" panose="02020603050405020304" pitchFamily="18" charset="0"/>
              </a:rPr>
              <a:t>Популярность чат-ботов 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" panose="02020603050405020304" pitchFamily="18" charset="0"/>
              </a:rPr>
              <a:t>Прирост иностранного населения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Times" panose="02020603050405020304" pitchFamily="18" charset="0"/>
              </a:rPr>
              <a:t>Обилие новостей в экономической сфере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Смена интереса населения к потребляемому контенту в более упрощенные варианты 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0" indent="0">
              <a:buNone/>
            </a:pPr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8007AA8-F1C2-5CE0-6875-80BC34FAD24D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05A185EA-3C74-6027-055C-C3D843FCE5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FE4B58-D029-9380-BA87-4118B34E12FA}"/>
              </a:ext>
            </a:extLst>
          </p:cNvPr>
          <p:cNvSpPr txBox="1"/>
          <p:nvPr/>
        </p:nvSpPr>
        <p:spPr>
          <a:xfrm>
            <a:off x="4409137" y="244100"/>
            <a:ext cx="61159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" sz="3600" b="1" dirty="0">
                <a:solidFill>
                  <a:schemeClr val="bg1"/>
                </a:solidFill>
                <a:latin typeface="Spectral"/>
                <a:ea typeface="Spectral"/>
                <a:cs typeface="Spectral"/>
                <a:sym typeface="Spectral"/>
              </a:rPr>
              <a:t>SWOT  анализ</a:t>
            </a:r>
            <a:endParaRPr lang="ru-RU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979479-2256-831E-951D-65F3CC67DB0E}"/>
              </a:ext>
            </a:extLst>
          </p:cNvPr>
          <p:cNvSpPr txBox="1"/>
          <p:nvPr/>
        </p:nvSpPr>
        <p:spPr>
          <a:xfrm>
            <a:off x="6095999" y="1916643"/>
            <a:ext cx="5691873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ru-RU" sz="2000" b="1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Угрозы (</a:t>
            </a:r>
            <a:r>
              <a:rPr lang="ru-RU" sz="2000" b="1" dirty="0" err="1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T</a:t>
            </a:r>
            <a:r>
              <a:rPr lang="ru-RU" sz="2000" b="1" dirty="0">
                <a:solidFill>
                  <a:srgbClr val="25308C"/>
                </a:solidFill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):</a:t>
            </a:r>
            <a:endParaRPr lang="ru-RU" sz="2000" dirty="0">
              <a:solidFill>
                <a:srgbClr val="25308C"/>
              </a:solidFill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Большое количество недостоверной информации в медиапространстве 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Новые изменения в законодательстве могут ограничить возможности для внешних коммуникаций.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Снижение интереса или среди аудитории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marL="342900" lvl="0" indent="-342900" algn="just">
              <a:lnSpc>
                <a:spcPct val="115000"/>
              </a:lnSpc>
              <a:buFont typeface="+mj-lt"/>
              <a:buAutoNum type="arabicPeriod"/>
            </a:pPr>
            <a:r>
              <a:rPr lang="ru-RU" sz="2000" u="none" strike="noStrike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Растущее число кибератак с целью кражи конфиденциальных данных</a:t>
            </a:r>
            <a:endParaRPr lang="ru-RU" sz="2000" u="none" strike="noStrike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034476-481D-6ACF-7989-151F9160C2B7}"/>
              </a:ext>
            </a:extLst>
          </p:cNvPr>
          <p:cNvSpPr txBox="1"/>
          <p:nvPr/>
        </p:nvSpPr>
        <p:spPr>
          <a:xfrm>
            <a:off x="11436626" y="6400800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590907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B9E6001-D26D-4B60-16A1-891B9759076D}"/>
              </a:ext>
            </a:extLst>
          </p:cNvPr>
          <p:cNvSpPr/>
          <p:nvPr/>
        </p:nvSpPr>
        <p:spPr>
          <a:xfrm rot="16200000">
            <a:off x="5528733" y="-5541223"/>
            <a:ext cx="1134533" cy="12192001"/>
          </a:xfrm>
          <a:prstGeom prst="rect">
            <a:avLst/>
          </a:prstGeom>
          <a:solidFill>
            <a:srgbClr val="00236C">
              <a:alpha val="90588"/>
            </a:srgb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002060"/>
              </a:solidFill>
              <a:highlight>
                <a:srgbClr val="002060"/>
              </a:highlight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F98D13-8EC9-993E-B944-C8A820A4C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5859" y="348563"/>
            <a:ext cx="10515600" cy="994182"/>
          </a:xfrm>
        </p:spPr>
        <p:txBody>
          <a:bodyPr>
            <a:normAutofit fontScale="90000"/>
          </a:bodyPr>
          <a:lstStyle/>
          <a:p>
            <a:r>
              <a:rPr lang="ru-RU" sz="3200" b="1" dirty="0">
                <a:solidFill>
                  <a:schemeClr val="bg1"/>
                </a:solidFill>
                <a:latin typeface="Spectral"/>
                <a:ea typeface="Spectral"/>
                <a:cs typeface="Spectral"/>
                <a:sym typeface="Spectral"/>
              </a:rPr>
              <a:t>ПОЭЛЕМЕНТНЫЙ </a:t>
            </a:r>
            <a:r>
              <a:rPr lang="en" sz="3200" b="1" dirty="0">
                <a:solidFill>
                  <a:schemeClr val="bg1"/>
                </a:solidFill>
                <a:latin typeface="Spectral"/>
                <a:ea typeface="Spectral"/>
                <a:cs typeface="Spectral"/>
                <a:sym typeface="Spectral"/>
              </a:rPr>
              <a:t>SWOT</a:t>
            </a:r>
            <a:br>
              <a:rPr lang="en" sz="4800" dirty="0">
                <a:solidFill>
                  <a:schemeClr val="dk1"/>
                </a:solidFill>
              </a:rPr>
            </a:br>
            <a:endParaRPr lang="ru-RU" dirty="0"/>
          </a:p>
        </p:txBody>
      </p:sp>
      <p:pic>
        <p:nvPicPr>
          <p:cNvPr id="5" name="Рисунок 4" descr="Изображение выглядит как Шрифт, Графика, символ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EBD2D870-CEA9-D706-D05E-DA0590B07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5" y="-28330"/>
            <a:ext cx="3340009" cy="119119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2DFD236-350B-0289-56C3-79E8AF7765F9}"/>
              </a:ext>
            </a:extLst>
          </p:cNvPr>
          <p:cNvSpPr/>
          <p:nvPr/>
        </p:nvSpPr>
        <p:spPr>
          <a:xfrm>
            <a:off x="696005" y="1371600"/>
            <a:ext cx="5090198" cy="5486400"/>
          </a:xfrm>
          <a:prstGeom prst="roundRect">
            <a:avLst/>
          </a:prstGeom>
          <a:solidFill>
            <a:schemeClr val="bg2"/>
          </a:solidFill>
          <a:ln w="28575"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07D3950-DE26-7A50-D942-24621F6F3A42}"/>
              </a:ext>
            </a:extLst>
          </p:cNvPr>
          <p:cNvSpPr/>
          <p:nvPr/>
        </p:nvSpPr>
        <p:spPr>
          <a:xfrm>
            <a:off x="6095999" y="1342745"/>
            <a:ext cx="5090198" cy="5486400"/>
          </a:xfrm>
          <a:prstGeom prst="roundRect">
            <a:avLst/>
          </a:prstGeom>
          <a:solidFill>
            <a:schemeClr val="bg2"/>
          </a:solidFill>
          <a:ln w="28575">
            <a:solidFill>
              <a:srgbClr val="25308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71F41C-521C-9CAF-3202-22145813314A}"/>
              </a:ext>
            </a:extLst>
          </p:cNvPr>
          <p:cNvSpPr txBox="1"/>
          <p:nvPr/>
        </p:nvSpPr>
        <p:spPr>
          <a:xfrm>
            <a:off x="2746495" y="1336375"/>
            <a:ext cx="9829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25308C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SO</a:t>
            </a:r>
            <a:endParaRPr lang="ru-RU" sz="4800" dirty="0">
              <a:solidFill>
                <a:srgbClr val="25308C"/>
              </a:solidFill>
              <a:cs typeface="Apple Chancery" panose="03020702040506060504" pitchFamily="66" charset="-79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D12BC1-9794-33F6-7EBA-0722BDC72617}"/>
              </a:ext>
            </a:extLst>
          </p:cNvPr>
          <p:cNvSpPr txBox="1"/>
          <p:nvPr/>
        </p:nvSpPr>
        <p:spPr>
          <a:xfrm>
            <a:off x="7944755" y="1353536"/>
            <a:ext cx="11828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25308C"/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WO</a:t>
            </a:r>
            <a:endParaRPr lang="ru-RU" sz="4800" dirty="0">
              <a:solidFill>
                <a:srgbClr val="25308C"/>
              </a:solidFill>
              <a:cs typeface="Apple Chancery" panose="03020702040506060504" pitchFamily="66" charset="-79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5FA141F-1AED-30E8-68EF-1D6405EF37BF}"/>
              </a:ext>
            </a:extLst>
          </p:cNvPr>
          <p:cNvSpPr txBox="1"/>
          <p:nvPr/>
        </p:nvSpPr>
        <p:spPr>
          <a:xfrm>
            <a:off x="852991" y="2303595"/>
            <a:ext cx="4769967" cy="4262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15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1. 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Внедрение ИИ с целью отслеживания и мониторинга событий и регулярного обновления аналитических материалов и отчетов. (S4O1)</a:t>
            </a:r>
            <a:endParaRPr lang="ru-RU" sz="20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algn="just">
              <a:lnSpc>
                <a:spcPct val="115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2. 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Переход на генерацию текста для более быстрого и точного составления речи для вышестоящих лиц (O1S2S3)</a:t>
            </a:r>
            <a:endParaRPr lang="ru-RU" sz="20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algn="just">
              <a:lnSpc>
                <a:spcPct val="115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3. 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Создание бота для оптимизации согласования материала. (S5S6O4)</a:t>
            </a:r>
            <a:endParaRPr lang="ru-RU" sz="20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pPr algn="just">
              <a:lnSpc>
                <a:spcPct val="115000"/>
              </a:lnSpc>
            </a:pPr>
            <a:r>
              <a:rPr lang="en-US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4. 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Обмен опытом и лучшими практиками </a:t>
            </a:r>
            <a:r>
              <a:rPr lang="ru-RU" sz="2000" dirty="0" err="1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c</a:t>
            </a:r>
            <a:r>
              <a:rPr lang="ru-RU" sz="20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 ФОИВ(S2O5)</a:t>
            </a:r>
            <a:endParaRPr lang="ru-RU" sz="20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DD1E1EF-9AD9-1261-7696-1F28A4395578}"/>
              </a:ext>
            </a:extLst>
          </p:cNvPr>
          <p:cNvSpPr txBox="1"/>
          <p:nvPr/>
        </p:nvSpPr>
        <p:spPr>
          <a:xfrm>
            <a:off x="6342526" y="2303595"/>
            <a:ext cx="45253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>
                <a:effectLst/>
                <a:latin typeface="Times New Roman" panose="02020603050405020304" pitchFamily="18" charset="0"/>
                <a:ea typeface="Times" panose="02020603050405020304" pitchFamily="18" charset="0"/>
              </a:rPr>
              <a:t>Создание мультиязычного контента  для охвата международной аудитории (O3W4)</a:t>
            </a:r>
            <a:endParaRPr lang="ru-RU" sz="2200" dirty="0">
              <a:effectLst/>
              <a:latin typeface="Times" panose="02020603050405020304" pitchFamily="18" charset="0"/>
              <a:ea typeface="Times" panose="02020603050405020304" pitchFamily="18" charset="0"/>
            </a:endParaRPr>
          </a:p>
          <a:p>
            <a:endParaRPr lang="ru-RU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AB01DB-275E-2A82-B723-CB592603782E}"/>
              </a:ext>
            </a:extLst>
          </p:cNvPr>
          <p:cNvSpPr txBox="1"/>
          <p:nvPr/>
        </p:nvSpPr>
        <p:spPr>
          <a:xfrm>
            <a:off x="11608904" y="6467061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9665779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2620</TotalTime>
  <Words>1273</Words>
  <Application>Microsoft Macintosh PowerPoint</Application>
  <PresentationFormat>Широкоэкранный</PresentationFormat>
  <Paragraphs>220</Paragraphs>
  <Slides>31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31</vt:i4>
      </vt:variant>
    </vt:vector>
  </HeadingPairs>
  <TitlesOfParts>
    <vt:vector size="39" baseType="lpstr">
      <vt:lpstr>Apple Chancery</vt:lpstr>
      <vt:lpstr>Aptos</vt:lpstr>
      <vt:lpstr>Aptos Display</vt:lpstr>
      <vt:lpstr>Arial</vt:lpstr>
      <vt:lpstr>Spectral</vt:lpstr>
      <vt:lpstr>Times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PESTEL  анализ</vt:lpstr>
      <vt:lpstr>T</vt:lpstr>
      <vt:lpstr>SWOT  анализ</vt:lpstr>
      <vt:lpstr>Презентация PowerPoint</vt:lpstr>
      <vt:lpstr>ПОЭЛЕМЕНТНЫЙ SWOT </vt:lpstr>
      <vt:lpstr>Презентация PowerPoint</vt:lpstr>
      <vt:lpstr>Дерево целей </vt:lpstr>
      <vt:lpstr>VAD-диаграмма</vt:lpstr>
      <vt:lpstr>Выбор приоритетных бизнес-процессов</vt:lpstr>
      <vt:lpstr>Выбор приоритетных бизнес-процессов (с учетом весов критериев) </vt:lpstr>
      <vt:lpstr>SIPOC для процесса </vt:lpstr>
      <vt:lpstr>Матрица ответственности </vt:lpstr>
      <vt:lpstr>Диаграмма FISHBONE </vt:lpstr>
      <vt:lpstr>Определение показателей оценки процесса и их связь с целевыми </vt:lpstr>
      <vt:lpstr>ЗРЕЛОСТЬ ПРОЦЕССА</vt:lpstr>
      <vt:lpstr>BPMN “AS-IS” </vt:lpstr>
      <vt:lpstr>BPMN “AS-IS” </vt:lpstr>
      <vt:lpstr>BPMN “AS-IS” </vt:lpstr>
      <vt:lpstr>Проблемы и узкие места </vt:lpstr>
      <vt:lpstr>СОЗДАНИЕ ИНСТРУМЕНТА СОГЛАСОВАНИЯ(БОТ) </vt:lpstr>
      <vt:lpstr>СОЗДАНИЕ ИНСТРУМЕНТА СОГЛАСОВАНИЯ(БОТ) Сценарии использования телеграмм-бота:  </vt:lpstr>
      <vt:lpstr>ВНЕДРЕНИЕ ГЕНЕРАЦИИ ТЕКСТА </vt:lpstr>
      <vt:lpstr>BPMN “TO-BE” </vt:lpstr>
      <vt:lpstr>BPMN “TO-BE” </vt:lpstr>
      <vt:lpstr>Возможности улучшения</vt:lpstr>
      <vt:lpstr>Стратегическая карта </vt:lpstr>
      <vt:lpstr>ОЦЕНКА ФИНАНСОВЫХ РЕЗУЛЬТАТОВ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Управление внешних коммуникаций Министерства экономического развития РФ </dc:title>
  <dc:creator>Могушкова Фатима Магомедовна</dc:creator>
  <cp:lastModifiedBy>Могушкова Фатима Магомедовна</cp:lastModifiedBy>
  <cp:revision>10</cp:revision>
  <dcterms:created xsi:type="dcterms:W3CDTF">2025-06-17T14:10:53Z</dcterms:created>
  <dcterms:modified xsi:type="dcterms:W3CDTF">2025-06-22T20:47:26Z</dcterms:modified>
</cp:coreProperties>
</file>

<file path=docProps/thumbnail.jpeg>
</file>